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9" r:id="rId5"/>
    <p:sldId id="4640" r:id="rId6"/>
    <p:sldId id="261" r:id="rId7"/>
    <p:sldId id="4657" r:id="rId8"/>
    <p:sldId id="4650" r:id="rId9"/>
    <p:sldId id="4660" r:id="rId10"/>
    <p:sldId id="4646" r:id="rId11"/>
    <p:sldId id="4664" r:id="rId12"/>
    <p:sldId id="4662" r:id="rId13"/>
    <p:sldId id="4674" r:id="rId14"/>
    <p:sldId id="4678" r:id="rId15"/>
    <p:sldId id="4643" r:id="rId16"/>
    <p:sldId id="4665" r:id="rId17"/>
    <p:sldId id="4672" r:id="rId18"/>
    <p:sldId id="4671" r:id="rId19"/>
    <p:sldId id="4669" r:id="rId20"/>
    <p:sldId id="4670" r:id="rId21"/>
    <p:sldId id="4666" r:id="rId22"/>
    <p:sldId id="467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25B75D-F551-6937-0652-BBFDFD65395B}" name="Chase, Kippi [USA]" initials="KC" userId="S::600191@bah.com::709a1eae-b77e-48c8-88bb-2131c41374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890"/>
    <a:srgbClr val="C3E9FB"/>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EFC44-532E-4258-84C8-38E94854C246}" v="4319" dt="2024-09-27T13:33:23.570"/>
    <p1510:client id="{132EE959-1D36-4C0F-A1D8-E5CCB10C3406}" v="786" dt="2024-09-26T13:03:01.912"/>
    <p1510:client id="{3FD15025-7BBA-44B2-BE1B-66343FC81FFC}" v="1" dt="2024-09-27T13:07:16.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12" y="6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0447DF-1EF3-421E-B7FB-2A25EAD11706}" type="datetimeFigureOut">
              <a:rPr lang="en-US" smtClean="0"/>
              <a:t>9/27/2024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3C005-D0C4-451C-BA18-3B7FA59E6286}" type="slidenum">
              <a:rPr lang="en-US" smtClean="0"/>
              <a:t>‹#›</a:t>
            </a:fld>
            <a:endParaRPr lang="en-US"/>
          </a:p>
        </p:txBody>
      </p:sp>
    </p:spTree>
    <p:extLst>
      <p:ext uri="{BB962C8B-B14F-4D97-AF65-F5344CB8AC3E}">
        <p14:creationId xmlns:p14="http://schemas.microsoft.com/office/powerpoint/2010/main" val="21529154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ACCFD-F621-4D8D-9DE8-564198FAFC8E}" type="datetimeFigureOut">
              <a:rPr lang="en-US" smtClean="0"/>
              <a:t>9/27/2024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A4605-DB12-4927-BB52-BF526AA610CC}" type="slidenum">
              <a:rPr lang="en-US" smtClean="0"/>
              <a:t>‹#›</a:t>
            </a:fld>
            <a:endParaRPr lang="en-US"/>
          </a:p>
        </p:txBody>
      </p:sp>
    </p:spTree>
    <p:extLst>
      <p:ext uri="{BB962C8B-B14F-4D97-AF65-F5344CB8AC3E}">
        <p14:creationId xmlns:p14="http://schemas.microsoft.com/office/powerpoint/2010/main" val="93220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arrows to highlight the highlighted sections</a:t>
            </a:r>
          </a:p>
          <a:p>
            <a:r>
              <a:rPr lang="en-US"/>
              <a:t>Make sure to highlight those mirrored sections in gateway (as the applicant filled out in Portal)</a:t>
            </a:r>
          </a:p>
        </p:txBody>
      </p:sp>
      <p:sp>
        <p:nvSpPr>
          <p:cNvPr id="4" name="Slide Number Placeholder 3"/>
          <p:cNvSpPr>
            <a:spLocks noGrp="1"/>
          </p:cNvSpPr>
          <p:nvPr>
            <p:ph type="sldNum" sz="quarter" idx="5"/>
          </p:nvPr>
        </p:nvSpPr>
        <p:spPr/>
        <p:txBody>
          <a:bodyPr/>
          <a:lstStyle/>
          <a:p>
            <a:fld id="{C64A4605-DB12-4927-BB52-BF526AA610CC}" type="slidenum">
              <a:rPr lang="en-US" smtClean="0"/>
              <a:t>6</a:t>
            </a:fld>
            <a:endParaRPr lang="en-US"/>
          </a:p>
        </p:txBody>
      </p:sp>
    </p:spTree>
    <p:extLst>
      <p:ext uri="{BB962C8B-B14F-4D97-AF65-F5344CB8AC3E}">
        <p14:creationId xmlns:p14="http://schemas.microsoft.com/office/powerpoint/2010/main" val="341475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self attestation more clearly – the applicant “self-reports” the criteria – this allows for an applicant who is in need to be enrolled on center sooner</a:t>
            </a:r>
          </a:p>
          <a:p>
            <a:r>
              <a:rPr lang="en-US"/>
              <a:t>Emphasize it should give the applicant more time to collect/provide documents</a:t>
            </a:r>
          </a:p>
        </p:txBody>
      </p:sp>
      <p:sp>
        <p:nvSpPr>
          <p:cNvPr id="4" name="Slide Number Placeholder 3"/>
          <p:cNvSpPr>
            <a:spLocks noGrp="1"/>
          </p:cNvSpPr>
          <p:nvPr>
            <p:ph type="sldNum" sz="quarter" idx="5"/>
          </p:nvPr>
        </p:nvSpPr>
        <p:spPr/>
        <p:txBody>
          <a:bodyPr/>
          <a:lstStyle/>
          <a:p>
            <a:fld id="{C64A4605-DB12-4927-BB52-BF526AA610CC}" type="slidenum">
              <a:rPr lang="en-US" smtClean="0"/>
              <a:t>7</a:t>
            </a:fld>
            <a:endParaRPr lang="en-US"/>
          </a:p>
        </p:txBody>
      </p:sp>
    </p:spTree>
    <p:extLst>
      <p:ext uri="{BB962C8B-B14F-4D97-AF65-F5344CB8AC3E}">
        <p14:creationId xmlns:p14="http://schemas.microsoft.com/office/powerpoint/2010/main" val="199782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A4605-DB12-4927-BB52-BF526AA610CC}" type="slidenum">
              <a:rPr lang="en-US" smtClean="0"/>
              <a:t>8</a:t>
            </a:fld>
            <a:endParaRPr lang="en-US"/>
          </a:p>
        </p:txBody>
      </p:sp>
    </p:spTree>
    <p:extLst>
      <p:ext uri="{BB962C8B-B14F-4D97-AF65-F5344CB8AC3E}">
        <p14:creationId xmlns:p14="http://schemas.microsoft.com/office/powerpoint/2010/main" val="91130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US">
                <a:effectLst/>
              </a:rPr>
              <a:t>If an applicant is determined conditionally eligible, the Admissions Representative should enter a case note that clearly defines the criteria that were marked as conditionally eligible. This will inform the center records staff so they know to anticipate missing documents in E-Folder. This case note should be entered prior to submitting for QA Review.</a:t>
            </a:r>
          </a:p>
          <a:p>
            <a:pPr rtl="0">
              <a:buFont typeface="Arial" panose="020B0604020202020204" pitchFamily="34" charset="0"/>
              <a:buChar char="•"/>
            </a:pPr>
            <a:r>
              <a:rPr lang="en-US">
                <a:effectLst/>
              </a:rPr>
              <a:t>When the OA Manager assigns the case to center, they must send an email to the Center Records </a:t>
            </a:r>
            <a:r>
              <a:rPr lang="en-US">
                <a:solidFill>
                  <a:srgbClr val="1E53A3"/>
                </a:solidFill>
                <a:effectLst/>
              </a:rPr>
              <a:t>Manager</a:t>
            </a:r>
            <a:r>
              <a:rPr lang="en-US">
                <a:effectLst/>
              </a:rPr>
              <a:t> indicating that an expedited case has been submitted and routed to their queue, if desired</a:t>
            </a:r>
          </a:p>
        </p:txBody>
      </p:sp>
      <p:sp>
        <p:nvSpPr>
          <p:cNvPr id="4" name="Slide Number Placeholder 3"/>
          <p:cNvSpPr>
            <a:spLocks noGrp="1"/>
          </p:cNvSpPr>
          <p:nvPr>
            <p:ph type="sldNum" sz="quarter" idx="5"/>
          </p:nvPr>
        </p:nvSpPr>
        <p:spPr/>
        <p:txBody>
          <a:bodyPr/>
          <a:lstStyle/>
          <a:p>
            <a:fld id="{C64A4605-DB12-4927-BB52-BF526AA610CC}" type="slidenum">
              <a:rPr lang="en-US" smtClean="0"/>
              <a:t>10</a:t>
            </a:fld>
            <a:endParaRPr lang="en-US"/>
          </a:p>
        </p:txBody>
      </p:sp>
    </p:spTree>
    <p:extLst>
      <p:ext uri="{BB962C8B-B14F-4D97-AF65-F5344CB8AC3E}">
        <p14:creationId xmlns:p14="http://schemas.microsoft.com/office/powerpoint/2010/main" val="141165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US">
                <a:effectLst/>
              </a:rPr>
              <a:t>If an applicant is determined conditionally eligible, the Admissions Representative should enter a case note that clearly defines the criteria that were marked as conditionally eligible. This will inform the center records staff so they know to anticipate missing documents in E-Folder. This case note should be entered prior to submitting for QA Review.</a:t>
            </a:r>
          </a:p>
          <a:p>
            <a:pPr rtl="0">
              <a:buFont typeface="Arial" panose="020B0604020202020204" pitchFamily="34" charset="0"/>
              <a:buChar char="•"/>
            </a:pPr>
            <a:r>
              <a:rPr lang="en-US">
                <a:effectLst/>
              </a:rPr>
              <a:t>When the OA Manager assigns the case to center, they must send an email to the Center Records </a:t>
            </a:r>
            <a:r>
              <a:rPr lang="en-US">
                <a:solidFill>
                  <a:srgbClr val="1E53A3"/>
                </a:solidFill>
                <a:effectLst/>
              </a:rPr>
              <a:t>Manager</a:t>
            </a:r>
            <a:r>
              <a:rPr lang="en-US">
                <a:effectLst/>
              </a:rPr>
              <a:t> indicating that an expedited case has been submitted and routed to their queue, if desired</a:t>
            </a:r>
          </a:p>
        </p:txBody>
      </p:sp>
      <p:sp>
        <p:nvSpPr>
          <p:cNvPr id="4" name="Slide Number Placeholder 3"/>
          <p:cNvSpPr>
            <a:spLocks noGrp="1"/>
          </p:cNvSpPr>
          <p:nvPr>
            <p:ph type="sldNum" sz="quarter" idx="5"/>
          </p:nvPr>
        </p:nvSpPr>
        <p:spPr/>
        <p:txBody>
          <a:bodyPr/>
          <a:lstStyle/>
          <a:p>
            <a:fld id="{C64A4605-DB12-4927-BB52-BF526AA610CC}" type="slidenum">
              <a:rPr lang="en-US" smtClean="0"/>
              <a:t>11</a:t>
            </a:fld>
            <a:endParaRPr lang="en-US"/>
          </a:p>
        </p:txBody>
      </p:sp>
    </p:spTree>
    <p:extLst>
      <p:ext uri="{BB962C8B-B14F-4D97-AF65-F5344CB8AC3E}">
        <p14:creationId xmlns:p14="http://schemas.microsoft.com/office/powerpoint/2010/main" val="13334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“Regional Directors have requested this update to the readmit process in Gateway, this ensures an additional layer of review”</a:t>
            </a:r>
          </a:p>
        </p:txBody>
      </p:sp>
      <p:sp>
        <p:nvSpPr>
          <p:cNvPr id="4" name="Slide Number Placeholder 3"/>
          <p:cNvSpPr>
            <a:spLocks noGrp="1"/>
          </p:cNvSpPr>
          <p:nvPr>
            <p:ph type="sldNum" sz="quarter" idx="5"/>
          </p:nvPr>
        </p:nvSpPr>
        <p:spPr/>
        <p:txBody>
          <a:bodyPr/>
          <a:lstStyle/>
          <a:p>
            <a:fld id="{C64A4605-DB12-4927-BB52-BF526AA610CC}" type="slidenum">
              <a:rPr lang="en-US" smtClean="0"/>
              <a:t>14</a:t>
            </a:fld>
            <a:endParaRPr lang="en-US"/>
          </a:p>
        </p:txBody>
      </p:sp>
    </p:spTree>
    <p:extLst>
      <p:ext uri="{BB962C8B-B14F-4D97-AF65-F5344CB8AC3E}">
        <p14:creationId xmlns:p14="http://schemas.microsoft.com/office/powerpoint/2010/main" val="710012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57200" y="1308274"/>
            <a:ext cx="7457866" cy="1062404"/>
          </a:xfrm>
        </p:spPr>
        <p:txBody>
          <a:bodyPr lIns="274320" tIns="182880" rIns="182880" bIns="182880" anchor="t" anchorCtr="0">
            <a:normAutofit/>
          </a:bodyPr>
          <a:lstStyle>
            <a:lvl1pPr algn="l">
              <a:defRPr sz="2400" b="1" spc="75">
                <a:solidFill>
                  <a:schemeClr val="tx2"/>
                </a:solidFill>
                <a:latin typeface="+mj-lt"/>
                <a:cs typeface="Calibri"/>
              </a:defRPr>
            </a:lvl1pPr>
          </a:lstStyle>
          <a:p>
            <a:r>
              <a:rPr lang="en-US"/>
              <a:t>CLICK TO EDIT MASTER TITLE STYLE</a:t>
            </a:r>
          </a:p>
        </p:txBody>
      </p:sp>
      <p:sp>
        <p:nvSpPr>
          <p:cNvPr id="3" name="Subtitle 2"/>
          <p:cNvSpPr>
            <a:spLocks noGrp="1"/>
          </p:cNvSpPr>
          <p:nvPr userDrawn="1">
            <p:ph type="subTitle" idx="1"/>
          </p:nvPr>
        </p:nvSpPr>
        <p:spPr>
          <a:xfrm>
            <a:off x="457199" y="1788615"/>
            <a:ext cx="4151923" cy="974481"/>
          </a:xfrm>
        </p:spPr>
        <p:txBody>
          <a:bodyPr lIns="274320" tIns="0" rIns="274320" bIns="0" anchor="ctr" anchorCtr="0">
            <a:noAutofit/>
          </a:bodyPr>
          <a:lstStyle>
            <a:lvl1pPr marL="0" indent="0" algn="l">
              <a:buNone/>
              <a:defRPr sz="1500">
                <a:solidFill>
                  <a:schemeClr val="tx1"/>
                </a:solidFill>
                <a:latin typeface="+mn-lt"/>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Rectangle 2"/>
          <p:cNvSpPr>
            <a:spLocks noChangeArrowheads="1"/>
          </p:cNvSpPr>
          <p:nvPr userDrawn="1"/>
        </p:nvSpPr>
        <p:spPr bwMode="auto">
          <a:xfrm>
            <a:off x="1" y="329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50" b="0" i="0" u="none" strike="noStrike" cap="none" normalizeH="0" baseline="0">
              <a:ln>
                <a:noFill/>
              </a:ln>
              <a:solidFill>
                <a:schemeClr val="tx1"/>
              </a:solidFill>
              <a:effectLst/>
              <a:latin typeface="Arial" pitchFamily="34" charset="0"/>
              <a:cs typeface="Arial" pitchFamily="34" charset="0"/>
            </a:endParaRPr>
          </a:p>
        </p:txBody>
      </p:sp>
      <p:pic>
        <p:nvPicPr>
          <p:cNvPr id="10" name="Picture 9" descr="Job Corps 60th Anniverary Seal"/>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54815" y="0"/>
            <a:ext cx="1285667" cy="1285667"/>
          </a:xfrm>
          <a:prstGeom prst="rect">
            <a:avLst/>
          </a:prstGeom>
        </p:spPr>
      </p:pic>
      <p:sp>
        <p:nvSpPr>
          <p:cNvPr id="5" name="Rectangle 4">
            <a:extLst>
              <a:ext uri="{FF2B5EF4-FFF2-40B4-BE49-F238E27FC236}">
                <a16:creationId xmlns:a16="http://schemas.microsoft.com/office/drawing/2014/main" id="{3B812C27-F7A1-E4A8-AC8A-737537863A1E}"/>
              </a:ext>
              <a:ext uri="{C183D7F6-B498-43B3-948B-1728B52AA6E4}">
                <adec:decorative xmlns:adec="http://schemas.microsoft.com/office/drawing/2017/decorative" val="1"/>
              </a:ext>
            </a:extLst>
          </p:cNvPr>
          <p:cNvSpPr/>
          <p:nvPr userDrawn="1"/>
        </p:nvSpPr>
        <p:spPr>
          <a:xfrm>
            <a:off x="0" y="5049055"/>
            <a:ext cx="9144000" cy="11349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2D5413-EB24-E27F-786B-F0E501036B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9" r="39"/>
          <a:stretch/>
        </p:blipFill>
        <p:spPr>
          <a:xfrm>
            <a:off x="138565" y="146554"/>
            <a:ext cx="2923774" cy="914400"/>
          </a:xfrm>
          <a:prstGeom prst="rect">
            <a:avLst/>
          </a:prstGeom>
        </p:spPr>
      </p:pic>
    </p:spTree>
    <p:extLst>
      <p:ext uri="{BB962C8B-B14F-4D97-AF65-F5344CB8AC3E}">
        <p14:creationId xmlns:p14="http://schemas.microsoft.com/office/powerpoint/2010/main" val="16644953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00"/>
            </a:lvl1pPr>
          </a:lstStyle>
          <a:p>
            <a:r>
              <a:rPr lang="en-US"/>
              <a:t>Click to edit Master title style</a:t>
            </a:r>
          </a:p>
        </p:txBody>
      </p:sp>
      <p:sp>
        <p:nvSpPr>
          <p:cNvPr id="3" name="Text Placeholder 2"/>
          <p:cNvSpPr>
            <a:spLocks noGrp="1"/>
          </p:cNvSpPr>
          <p:nvPr>
            <p:ph type="body" idx="1"/>
          </p:nvPr>
        </p:nvSpPr>
        <p:spPr>
          <a:xfrm>
            <a:off x="882072" y="1047750"/>
            <a:ext cx="3615316" cy="479822"/>
          </a:xfrm>
        </p:spPr>
        <p:txBody>
          <a:bodyPr anchor="b">
            <a:norm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82073" y="1527571"/>
            <a:ext cx="3615315" cy="2779539"/>
          </a:xfrm>
        </p:spPr>
        <p:txBody>
          <a:bodyPr>
            <a:normAutofit/>
          </a:bodyPr>
          <a:lstStyle>
            <a:lvl1pPr>
              <a:defRPr sz="1200"/>
            </a:lvl1pPr>
            <a:lvl2pPr>
              <a:defRPr sz="1200"/>
            </a:lvl2pPr>
            <a:lvl3pPr>
              <a:defRPr sz="120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047750"/>
            <a:ext cx="3813175" cy="479822"/>
          </a:xfrm>
        </p:spPr>
        <p:txBody>
          <a:bodyPr anchor="b">
            <a:norm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527571"/>
            <a:ext cx="3813175" cy="2779539"/>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31039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00"/>
            </a:lvl1pPr>
          </a:lstStyle>
          <a:p>
            <a:r>
              <a:rPr lang="en-US"/>
              <a:t>Click to edit Master title style</a:t>
            </a:r>
          </a:p>
        </p:txBody>
      </p:sp>
      <p:sp>
        <p:nvSpPr>
          <p:cNvPr id="5" name="Slide Number Placeholder 4"/>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0882219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5541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23950"/>
            <a:ext cx="5111750" cy="2978778"/>
          </a:xfrm>
        </p:spPr>
        <p:txBody>
          <a:bodyPr>
            <a:normAutofit/>
          </a:bodyPr>
          <a:lstStyle>
            <a:lvl1pPr>
              <a:defRPr sz="1350"/>
            </a:lvl1pPr>
            <a:lvl2pPr>
              <a:defRPr sz="135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1" y="1123950"/>
            <a:ext cx="3008313" cy="2978778"/>
          </a:xfrm>
          <a:solidFill>
            <a:srgbClr val="FFFFFF"/>
          </a:solidFill>
          <a:ln>
            <a:solidFill>
              <a:srgbClr val="BFBFBF"/>
            </a:solidFill>
          </a:ln>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
        <p:nvSpPr>
          <p:cNvPr id="6" name="Title 5"/>
          <p:cNvSpPr>
            <a:spLocks noGrp="1"/>
          </p:cNvSpPr>
          <p:nvPr>
            <p:ph type="title"/>
          </p:nvPr>
        </p:nvSpPr>
        <p:spPr/>
        <p:txBody>
          <a:bodyPr>
            <a:noAutofit/>
          </a:bodyPr>
          <a:lstStyle>
            <a:lvl1pPr>
              <a:defRPr sz="2100"/>
            </a:lvl1pPr>
          </a:lstStyle>
          <a:p>
            <a:r>
              <a:rPr lang="en-US"/>
              <a:t>Click to edit Master title style</a:t>
            </a:r>
          </a:p>
        </p:txBody>
      </p:sp>
    </p:spTree>
    <p:extLst>
      <p:ext uri="{BB962C8B-B14F-4D97-AF65-F5344CB8AC3E}">
        <p14:creationId xmlns:p14="http://schemas.microsoft.com/office/powerpoint/2010/main" val="420832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91291"/>
            <a:ext cx="5486400" cy="204302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3559374"/>
            <a:ext cx="5486400" cy="46017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
        <p:nvSpPr>
          <p:cNvPr id="5" name="Title 4"/>
          <p:cNvSpPr>
            <a:spLocks noGrp="1"/>
          </p:cNvSpPr>
          <p:nvPr>
            <p:ph type="title"/>
          </p:nvPr>
        </p:nvSpPr>
        <p:spPr/>
        <p:txBody>
          <a:bodyPr>
            <a:noAutofit/>
          </a:bodyPr>
          <a:lstStyle>
            <a:lvl1pPr>
              <a:defRPr sz="2100"/>
            </a:lvl1pPr>
          </a:lstStyle>
          <a:p>
            <a:r>
              <a:rPr lang="en-US"/>
              <a:t>Click to edit Master title style</a:t>
            </a:r>
          </a:p>
        </p:txBody>
      </p:sp>
    </p:spTree>
    <p:extLst>
      <p:ext uri="{BB962C8B-B14F-4D97-AF65-F5344CB8AC3E}">
        <p14:creationId xmlns:p14="http://schemas.microsoft.com/office/powerpoint/2010/main" val="415234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00"/>
            </a:lvl1pPr>
          </a:lstStyle>
          <a:p>
            <a:r>
              <a:rPr lang="en-US"/>
              <a:t>Click to edit Master title style</a:t>
            </a:r>
          </a:p>
        </p:txBody>
      </p:sp>
      <p:sp>
        <p:nvSpPr>
          <p:cNvPr id="3" name="Slide Number Placeholder 2"/>
          <p:cNvSpPr>
            <a:spLocks noGrp="1"/>
          </p:cNvSpPr>
          <p:nvPr>
            <p:ph type="sldNum" sz="quarter" idx="10"/>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30596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110171"/>
            <a:ext cx="5111750" cy="3096650"/>
          </a:xfrm>
        </p:spPr>
        <p:txBody>
          <a:bodyPr>
            <a:normAutofit/>
          </a:bodyPr>
          <a:lstStyle>
            <a:lvl1pPr>
              <a:defRPr sz="1350"/>
            </a:lvl1pPr>
            <a:lvl2pPr>
              <a:defRPr sz="135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63551" y="1110171"/>
            <a:ext cx="3008313" cy="3096650"/>
          </a:xfrm>
          <a:solidFill>
            <a:srgbClr val="FFFFFF"/>
          </a:solidFill>
          <a:ln>
            <a:solidFill>
              <a:srgbClr val="BFBFBF"/>
            </a:solidFill>
          </a:ln>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
        <p:nvSpPr>
          <p:cNvPr id="6" name="Title 5"/>
          <p:cNvSpPr>
            <a:spLocks noGrp="1"/>
          </p:cNvSpPr>
          <p:nvPr>
            <p:ph type="title"/>
          </p:nvPr>
        </p:nvSpPr>
        <p:spPr/>
        <p:txBody>
          <a:bodyPr>
            <a:noAutofit/>
          </a:bodyPr>
          <a:lstStyle>
            <a:lvl1pPr>
              <a:defRPr sz="2100"/>
            </a:lvl1pPr>
          </a:lstStyle>
          <a:p>
            <a:r>
              <a:rPr lang="en-US"/>
              <a:t>Click to edit Master title style</a:t>
            </a:r>
          </a:p>
        </p:txBody>
      </p:sp>
    </p:spTree>
    <p:extLst>
      <p:ext uri="{BB962C8B-B14F-4D97-AF65-F5344CB8AC3E}">
        <p14:creationId xmlns:p14="http://schemas.microsoft.com/office/powerpoint/2010/main" val="409975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67491"/>
            <a:ext cx="5486400" cy="204302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3635574"/>
            <a:ext cx="5486400" cy="46017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
        <p:nvSpPr>
          <p:cNvPr id="5" name="Title 4"/>
          <p:cNvSpPr>
            <a:spLocks noGrp="1"/>
          </p:cNvSpPr>
          <p:nvPr>
            <p:ph type="title"/>
          </p:nvPr>
        </p:nvSpPr>
        <p:spPr/>
        <p:txBody>
          <a:bodyPr>
            <a:noAutofit/>
          </a:bodyPr>
          <a:lstStyle>
            <a:lvl1pPr>
              <a:defRPr sz="2100"/>
            </a:lvl1pPr>
          </a:lstStyle>
          <a:p>
            <a:r>
              <a:rPr lang="en-US"/>
              <a:t>Click to edit Master title style</a:t>
            </a:r>
          </a:p>
        </p:txBody>
      </p:sp>
    </p:spTree>
    <p:extLst>
      <p:ext uri="{BB962C8B-B14F-4D97-AF65-F5344CB8AC3E}">
        <p14:creationId xmlns:p14="http://schemas.microsoft.com/office/powerpoint/2010/main" val="1853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C Divi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861" y="869787"/>
            <a:ext cx="8578278" cy="2569055"/>
          </a:xfrm>
          <a:noFill/>
        </p:spPr>
        <p:txBody>
          <a:bodyPr anchor="ctr">
            <a:noAutofit/>
          </a:bodyPr>
          <a:lstStyle>
            <a:lvl1pPr algn="ctr">
              <a:defRPr sz="4500" b="1" spc="150" baseline="0">
                <a:solidFill>
                  <a:schemeClr val="tx2"/>
                </a:solidFill>
              </a:defRPr>
            </a:lvl1pPr>
          </a:lstStyle>
          <a:p>
            <a:r>
              <a:rPr lang="en-US"/>
              <a:t>Divider Heading</a:t>
            </a:r>
          </a:p>
        </p:txBody>
      </p:sp>
      <p:sp>
        <p:nvSpPr>
          <p:cNvPr id="4" name="Rectangle 3">
            <a:extLst>
              <a:ext uri="{FF2B5EF4-FFF2-40B4-BE49-F238E27FC236}">
                <a16:creationId xmlns:a16="http://schemas.microsoft.com/office/drawing/2014/main" id="{00593CE3-C4C0-F35A-223B-175C111C35D7}"/>
              </a:ext>
              <a:ext uri="{C183D7F6-B498-43B3-948B-1728B52AA6E4}">
                <adec:decorative xmlns:adec="http://schemas.microsoft.com/office/drawing/2017/decorative" val="1"/>
              </a:ext>
            </a:extLst>
          </p:cNvPr>
          <p:cNvSpPr/>
          <p:nvPr userDrawn="1"/>
        </p:nvSpPr>
        <p:spPr>
          <a:xfrm>
            <a:off x="0" y="5049055"/>
            <a:ext cx="9144000" cy="11349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7C128A-6D5F-0FED-AD27-AD8CA33003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9" r="39"/>
          <a:stretch/>
        </p:blipFill>
        <p:spPr>
          <a:xfrm>
            <a:off x="138565" y="146554"/>
            <a:ext cx="2923774" cy="914400"/>
          </a:xfrm>
          <a:prstGeom prst="rect">
            <a:avLst/>
          </a:prstGeom>
        </p:spPr>
      </p:pic>
    </p:spTree>
    <p:extLst>
      <p:ext uri="{BB962C8B-B14F-4D97-AF65-F5344CB8AC3E}">
        <p14:creationId xmlns:p14="http://schemas.microsoft.com/office/powerpoint/2010/main" val="97658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C Divi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861" y="869787"/>
            <a:ext cx="8578278" cy="2569055"/>
          </a:xfrm>
          <a:noFill/>
        </p:spPr>
        <p:txBody>
          <a:bodyPr anchor="ctr">
            <a:noAutofit/>
          </a:bodyPr>
          <a:lstStyle>
            <a:lvl1pPr algn="ctr">
              <a:defRPr sz="4500" b="1" spc="150" baseline="0">
                <a:solidFill>
                  <a:schemeClr val="tx2"/>
                </a:solidFill>
              </a:defRPr>
            </a:lvl1pPr>
          </a:lstStyle>
          <a:p>
            <a:r>
              <a:rPr lang="en-US"/>
              <a:t>Divider Heading</a:t>
            </a:r>
          </a:p>
        </p:txBody>
      </p:sp>
      <p:sp>
        <p:nvSpPr>
          <p:cNvPr id="4" name="Rectangle 3">
            <a:extLst>
              <a:ext uri="{FF2B5EF4-FFF2-40B4-BE49-F238E27FC236}">
                <a16:creationId xmlns:a16="http://schemas.microsoft.com/office/drawing/2014/main" id="{A1013735-1F3C-B260-E441-740BE464062B}"/>
              </a:ext>
              <a:ext uri="{C183D7F6-B498-43B3-948B-1728B52AA6E4}">
                <adec:decorative xmlns:adec="http://schemas.microsoft.com/office/drawing/2017/decorative" val="1"/>
              </a:ext>
            </a:extLst>
          </p:cNvPr>
          <p:cNvSpPr/>
          <p:nvPr userDrawn="1"/>
        </p:nvSpPr>
        <p:spPr>
          <a:xfrm>
            <a:off x="0" y="5049055"/>
            <a:ext cx="9144000" cy="11349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39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lvl1pPr>
              <a:defRPr sz="75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a:xfrm>
            <a:off x="662606" y="4769839"/>
            <a:ext cx="7397496" cy="343162"/>
          </a:xfrm>
          <a:prstGeom prst="rect">
            <a:avLst/>
          </a:prstGeom>
        </p:spPr>
        <p:txBody>
          <a:bodyPr/>
          <a:lstStyle>
            <a:lvl1pPr>
              <a:defRPr sz="1400"/>
            </a:lvl1pPr>
          </a:lstStyle>
          <a:p>
            <a:r>
              <a:rPr lang="en-US"/>
              <a:t>This document is confidential and intended solely for the client to whom it is addressed.</a:t>
            </a:r>
          </a:p>
        </p:txBody>
      </p:sp>
      <p:sp>
        <p:nvSpPr>
          <p:cNvPr id="11" name="Title 1"/>
          <p:cNvSpPr>
            <a:spLocks noGrp="1"/>
          </p:cNvSpPr>
          <p:nvPr>
            <p:ph type="title" hasCustomPrompt="1"/>
          </p:nvPr>
        </p:nvSpPr>
        <p:spPr>
          <a:xfrm>
            <a:off x="662608" y="569214"/>
            <a:ext cx="7704152" cy="2674620"/>
          </a:xfrm>
        </p:spPr>
        <p:txBody>
          <a:bodyPr anchor="b" anchorCtr="0">
            <a:normAutofit/>
          </a:bodyPr>
          <a:lstStyle>
            <a:lvl1pPr>
              <a:lnSpc>
                <a:spcPct val="85000"/>
              </a:lnSpc>
              <a:defRPr sz="3375" b="0">
                <a:solidFill>
                  <a:schemeClr val="tx1"/>
                </a:solidFill>
              </a:defRPr>
            </a:lvl1pPr>
          </a:lstStyle>
          <a:p>
            <a:r>
              <a:rPr lang="en-US"/>
              <a:t>Section Heading</a:t>
            </a:r>
          </a:p>
        </p:txBody>
      </p:sp>
      <p:cxnSp>
        <p:nvCxnSpPr>
          <p:cNvPr id="12" name="Straight Connector 11"/>
          <p:cNvCxnSpPr/>
          <p:nvPr userDrawn="1"/>
        </p:nvCxnSpPr>
        <p:spPr>
          <a:xfrm>
            <a:off x="662608" y="3257550"/>
            <a:ext cx="77041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87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77004"/>
            <a:ext cx="7552267" cy="337346"/>
          </a:xfr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8732" y="895350"/>
            <a:ext cx="7552267" cy="3276600"/>
          </a:xfrm>
        </p:spPr>
        <p:txBody>
          <a:bodyPr>
            <a:normAutofit/>
          </a:bodyPr>
          <a:lstStyle>
            <a:lvl1pPr marL="169069" indent="-169069">
              <a:buClrTx/>
              <a:buFont typeface="Arial" charset="0"/>
              <a:buChar char="•"/>
              <a:defRPr sz="1800">
                <a:solidFill>
                  <a:schemeClr val="tx1">
                    <a:lumMod val="75000"/>
                  </a:schemeClr>
                </a:solidFill>
              </a:defRPr>
            </a:lvl1pPr>
            <a:lvl2pPr marL="344091" indent="-175022">
              <a:buClrTx/>
              <a:buFont typeface="Arial" charset="0"/>
              <a:buChar char="•"/>
              <a:defRPr sz="1500">
                <a:solidFill>
                  <a:schemeClr val="tx1">
                    <a:lumMod val="75000"/>
                  </a:schemeClr>
                </a:solidFill>
              </a:defRPr>
            </a:lvl2pPr>
            <a:lvl3pPr marL="513160" indent="-169069">
              <a:buClrTx/>
              <a:buFont typeface="Arial" charset="0"/>
              <a:buChar char="•"/>
              <a:defRPr sz="1350">
                <a:solidFill>
                  <a:schemeClr val="tx1">
                    <a:lumMod val="75000"/>
                  </a:schemeClr>
                </a:solidFill>
              </a:defRPr>
            </a:lvl3pPr>
            <a:lvl4pPr marL="689372" indent="-176213">
              <a:buClrTx/>
              <a:buFont typeface="Arial" charset="0"/>
              <a:buChar char="•"/>
              <a:defRPr sz="1200">
                <a:solidFill>
                  <a:schemeClr val="tx1">
                    <a:lumMod val="75000"/>
                  </a:schemeClr>
                </a:solidFill>
              </a:defRPr>
            </a:lvl4pPr>
            <a:lvl5pPr marL="858441" indent="-169069">
              <a:buClrTx/>
              <a:buFont typeface="Arial" charset="0"/>
              <a:buChar char="•"/>
              <a:defRPr sz="12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9592812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77004"/>
            <a:ext cx="7552267" cy="337346"/>
          </a:xfr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8732" y="895350"/>
            <a:ext cx="7552267" cy="3200400"/>
          </a:xfrm>
        </p:spPr>
        <p:txBody>
          <a:bodyPr>
            <a:normAutofit/>
          </a:bodyPr>
          <a:lstStyle>
            <a:lvl1pPr marL="169069" indent="-169069">
              <a:buClr>
                <a:srgbClr val="000000"/>
              </a:buClr>
              <a:buFont typeface="Arial" charset="0"/>
              <a:buChar char="•"/>
              <a:defRPr sz="1800">
                <a:solidFill>
                  <a:schemeClr val="tx1">
                    <a:lumMod val="75000"/>
                  </a:schemeClr>
                </a:solidFill>
              </a:defRPr>
            </a:lvl1pPr>
            <a:lvl2pPr marL="344091" indent="-175022">
              <a:buClr>
                <a:srgbClr val="000000"/>
              </a:buClr>
              <a:buFont typeface="Arial" charset="0"/>
              <a:buChar char="•"/>
              <a:defRPr sz="1500">
                <a:solidFill>
                  <a:schemeClr val="tx1">
                    <a:lumMod val="75000"/>
                  </a:schemeClr>
                </a:solidFill>
              </a:defRPr>
            </a:lvl2pPr>
            <a:lvl3pPr marL="513160" indent="-169069">
              <a:buClr>
                <a:srgbClr val="000000"/>
              </a:buClr>
              <a:buFont typeface="Arial" charset="0"/>
              <a:buChar char="•"/>
              <a:defRPr sz="1350">
                <a:solidFill>
                  <a:schemeClr val="tx1">
                    <a:lumMod val="75000"/>
                  </a:schemeClr>
                </a:solidFill>
              </a:defRPr>
            </a:lvl3pPr>
            <a:lvl4pPr marL="689372" indent="-176213">
              <a:buClr>
                <a:srgbClr val="000000"/>
              </a:buClr>
              <a:buFont typeface="Arial" charset="0"/>
              <a:buChar char="•"/>
              <a:defRPr sz="1200">
                <a:solidFill>
                  <a:schemeClr val="tx1">
                    <a:lumMod val="75000"/>
                  </a:schemeClr>
                </a:solidFill>
              </a:defRPr>
            </a:lvl4pPr>
            <a:lvl5pPr marL="858441" indent="-169069">
              <a:buClr>
                <a:srgbClr val="000000"/>
              </a:buClr>
              <a:buFont typeface="Arial" charset="0"/>
              <a:buChar char="•"/>
              <a:defRPr sz="12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12385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1" y="3305176"/>
            <a:ext cx="7598793" cy="1021556"/>
          </a:xfrm>
        </p:spPr>
        <p:txBody>
          <a:bodyPr anchor="t">
            <a:normAutofit/>
          </a:bodyPr>
          <a:lstStyle>
            <a:lvl1pPr algn="l">
              <a:defRPr sz="2100" b="0" cap="none">
                <a:solidFill>
                  <a:schemeClr val="tx2"/>
                </a:solidFill>
                <a:latin typeface="+mn-lt"/>
              </a:defRPr>
            </a:lvl1pPr>
          </a:lstStyle>
          <a:p>
            <a:r>
              <a:rPr lang="en-US"/>
              <a:t>Click To Edit Master Title Style</a:t>
            </a:r>
          </a:p>
        </p:txBody>
      </p:sp>
      <p:sp>
        <p:nvSpPr>
          <p:cNvPr id="3" name="Text Placeholder 2"/>
          <p:cNvSpPr>
            <a:spLocks noGrp="1"/>
          </p:cNvSpPr>
          <p:nvPr>
            <p:ph type="body" idx="1" hasCustomPrompt="1"/>
          </p:nvPr>
        </p:nvSpPr>
        <p:spPr>
          <a:xfrm>
            <a:off x="711201" y="2180035"/>
            <a:ext cx="7598793" cy="1125140"/>
          </a:xfrm>
        </p:spPr>
        <p:txBody>
          <a:bodyPr anchor="b"/>
          <a:lstStyle>
            <a:lvl1pPr marL="0" indent="0">
              <a:buNone/>
              <a:defRPr sz="15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621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138" y="219533"/>
            <a:ext cx="7966862" cy="322249"/>
          </a:xfrm>
        </p:spPr>
        <p:txBody>
          <a:bodyPr>
            <a:noAutofit/>
          </a:bodyPr>
          <a:lstStyle>
            <a:lvl1pPr>
              <a:defRPr sz="2100"/>
            </a:lvl1pPr>
          </a:lstStyle>
          <a:p>
            <a:r>
              <a:rPr lang="en-US"/>
              <a:t>Click to edit Master title style</a:t>
            </a:r>
          </a:p>
        </p:txBody>
      </p:sp>
      <p:sp>
        <p:nvSpPr>
          <p:cNvPr id="3" name="Content Placeholder 2"/>
          <p:cNvSpPr>
            <a:spLocks noGrp="1"/>
          </p:cNvSpPr>
          <p:nvPr>
            <p:ph sz="half" idx="1"/>
          </p:nvPr>
        </p:nvSpPr>
        <p:spPr>
          <a:xfrm>
            <a:off x="882073" y="1047750"/>
            <a:ext cx="3613727" cy="3152131"/>
          </a:xfrm>
        </p:spPr>
        <p:txBody>
          <a:bodyPr>
            <a:normAutofit/>
          </a:bodyPr>
          <a:lstStyle>
            <a:lvl1pPr>
              <a:defRPr sz="1200">
                <a:solidFill>
                  <a:schemeClr val="tx1">
                    <a:lumMod val="75000"/>
                  </a:schemeClr>
                </a:solidFill>
              </a:defRPr>
            </a:lvl1pPr>
            <a:lvl2pPr>
              <a:defRPr sz="1200">
                <a:solidFill>
                  <a:schemeClr val="tx1">
                    <a:lumMod val="75000"/>
                  </a:schemeClr>
                </a:solidFill>
              </a:defRPr>
            </a:lvl2pPr>
            <a:lvl3pPr marL="513160" indent="-169069">
              <a:defRPr sz="1200">
                <a:solidFill>
                  <a:schemeClr val="tx1">
                    <a:lumMod val="75000"/>
                  </a:schemeClr>
                </a:solidFill>
              </a:defRPr>
            </a:lvl3pPr>
            <a:lvl4pPr marL="689372" indent="-176213">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47750"/>
            <a:ext cx="3810000" cy="3152131"/>
          </a:xfrm>
        </p:spPr>
        <p:txBody>
          <a:bodyPr>
            <a:normAutofit/>
          </a:bodyPr>
          <a:lstStyle>
            <a:lvl1pPr>
              <a:defRPr sz="1200">
                <a:solidFill>
                  <a:schemeClr val="tx1">
                    <a:lumMod val="75000"/>
                  </a:schemeClr>
                </a:solidFill>
              </a:defRPr>
            </a:lvl1pPr>
            <a:lvl2pPr>
              <a:defRPr sz="1200">
                <a:solidFill>
                  <a:schemeClr val="tx1">
                    <a:lumMod val="75000"/>
                  </a:schemeClr>
                </a:solidFill>
              </a:defRPr>
            </a:lvl2pPr>
            <a:lvl3pPr>
              <a:defRPr sz="1200">
                <a:solidFill>
                  <a:schemeClr val="tx1">
                    <a:lumMod val="75000"/>
                  </a:schemeClr>
                </a:solidFill>
              </a:defRPr>
            </a:lvl3pPr>
            <a:lvl4pPr>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66360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00"/>
            </a:lvl1pPr>
          </a:lstStyle>
          <a:p>
            <a:r>
              <a:rPr lang="en-US"/>
              <a:t>Click to edit Master title style</a:t>
            </a:r>
          </a:p>
        </p:txBody>
      </p:sp>
      <p:sp>
        <p:nvSpPr>
          <p:cNvPr id="3" name="Content Placeholder 2"/>
          <p:cNvSpPr>
            <a:spLocks noGrp="1"/>
          </p:cNvSpPr>
          <p:nvPr>
            <p:ph sz="half" idx="1"/>
          </p:nvPr>
        </p:nvSpPr>
        <p:spPr>
          <a:xfrm>
            <a:off x="734799" y="2595231"/>
            <a:ext cx="3764757" cy="1627692"/>
          </a:xfrm>
        </p:spPr>
        <p:txBody>
          <a:bodyPr>
            <a:normAutofit/>
          </a:bodyPr>
          <a:lstStyle>
            <a:lvl1pPr>
              <a:defRPr sz="1200">
                <a:solidFill>
                  <a:schemeClr val="tx1">
                    <a:lumMod val="75000"/>
                  </a:schemeClr>
                </a:solidFill>
              </a:defRPr>
            </a:lvl1pPr>
            <a:lvl2pPr>
              <a:defRPr sz="1200">
                <a:solidFill>
                  <a:schemeClr val="tx1">
                    <a:lumMod val="75000"/>
                  </a:schemeClr>
                </a:solidFill>
              </a:defRPr>
            </a:lvl2pPr>
            <a:lvl3pPr marL="513160" indent="-169069">
              <a:defRPr sz="1200">
                <a:solidFill>
                  <a:schemeClr val="tx1">
                    <a:lumMod val="75000"/>
                  </a:schemeClr>
                </a:solidFill>
              </a:defRPr>
            </a:lvl3pPr>
            <a:lvl4pPr marL="689372" indent="-176213">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2720"/>
            <a:ext cx="3810000" cy="3152131"/>
          </a:xfrm>
        </p:spPr>
        <p:txBody>
          <a:bodyPr>
            <a:normAutofit/>
          </a:bodyPr>
          <a:lstStyle>
            <a:lvl1pPr>
              <a:defRPr sz="1200">
                <a:solidFill>
                  <a:schemeClr val="tx1">
                    <a:lumMod val="75000"/>
                  </a:schemeClr>
                </a:solidFill>
              </a:defRPr>
            </a:lvl1pPr>
            <a:lvl2pPr>
              <a:defRPr sz="1200">
                <a:solidFill>
                  <a:schemeClr val="tx1">
                    <a:lumMod val="75000"/>
                  </a:schemeClr>
                </a:solidFill>
              </a:defRPr>
            </a:lvl2pPr>
            <a:lvl3pPr>
              <a:defRPr sz="1200">
                <a:solidFill>
                  <a:schemeClr val="tx1">
                    <a:lumMod val="75000"/>
                  </a:schemeClr>
                </a:solidFill>
              </a:defRPr>
            </a:lvl3pPr>
            <a:lvl4pPr>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262626">
                    <a:tint val="75000"/>
                  </a:srgbClr>
                </a:solidFill>
              </a:rPr>
              <a:pPr/>
              <a:t>‹#›</a:t>
            </a:fld>
            <a:endParaRPr lang="en-US">
              <a:solidFill>
                <a:srgbClr val="262626">
                  <a:tint val="75000"/>
                </a:srgbClr>
              </a:solidFill>
            </a:endParaRPr>
          </a:p>
        </p:txBody>
      </p:sp>
      <p:sp>
        <p:nvSpPr>
          <p:cNvPr id="6" name="Content Placeholder 5"/>
          <p:cNvSpPr>
            <a:spLocks noGrp="1"/>
          </p:cNvSpPr>
          <p:nvPr>
            <p:ph sz="quarter" idx="13"/>
          </p:nvPr>
        </p:nvSpPr>
        <p:spPr>
          <a:xfrm>
            <a:off x="734799" y="1047750"/>
            <a:ext cx="3773245" cy="1432265"/>
          </a:xfrm>
        </p:spPr>
        <p:txBody>
          <a:bodyPr>
            <a:normAutofit/>
          </a:bodyPr>
          <a:lstStyle>
            <a:lvl1pPr>
              <a:defRPr sz="1350"/>
            </a:lvl1pPr>
            <a:lvl2pPr>
              <a:defRPr sz="1200"/>
            </a:lvl2pPr>
            <a:lvl3pPr>
              <a:defRPr sz="1050"/>
            </a:lvl3pPr>
            <a:lvl4pPr>
              <a:defRPr sz="900"/>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5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5138" y="857250"/>
            <a:ext cx="7966862" cy="3314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459420" y="4775211"/>
            <a:ext cx="490750" cy="273844"/>
          </a:xfrm>
          <a:prstGeom prst="rect">
            <a:avLst/>
          </a:prstGeom>
        </p:spPr>
        <p:txBody>
          <a:bodyPr vert="horz" lIns="0" tIns="0" rIns="0" bIns="0" rtlCol="0" anchor="ctr"/>
          <a:lstStyle>
            <a:lvl1pPr algn="r">
              <a:defRPr sz="750">
                <a:solidFill>
                  <a:schemeClr val="tx1">
                    <a:tint val="75000"/>
                  </a:schemeClr>
                </a:solidFill>
                <a:latin typeface="+mn-lt"/>
                <a:cs typeface="Georgia"/>
              </a:defRPr>
            </a:lvl1pPr>
          </a:lstStyle>
          <a:p>
            <a:pPr defTabSz="342900"/>
            <a:fld id="{9B27D237-6C0D-5549-BE11-2040A22CBC71}" type="slidenum">
              <a:rPr lang="en-US" smtClean="0">
                <a:solidFill>
                  <a:srgbClr val="262626">
                    <a:tint val="75000"/>
                  </a:srgbClr>
                </a:solidFill>
              </a:rPr>
              <a:pPr defTabSz="342900"/>
              <a:t>‹#›</a:t>
            </a:fld>
            <a:endParaRPr lang="en-US">
              <a:solidFill>
                <a:srgbClr val="262626">
                  <a:tint val="75000"/>
                </a:srgbClr>
              </a:solidFill>
            </a:endParaRPr>
          </a:p>
        </p:txBody>
      </p:sp>
      <p:sp>
        <p:nvSpPr>
          <p:cNvPr id="2" name="Title Placeholder 1"/>
          <p:cNvSpPr>
            <a:spLocks noGrp="1"/>
          </p:cNvSpPr>
          <p:nvPr>
            <p:ph type="title"/>
          </p:nvPr>
        </p:nvSpPr>
        <p:spPr>
          <a:xfrm>
            <a:off x="415138" y="219533"/>
            <a:ext cx="7966862" cy="322249"/>
          </a:xfrm>
          <a:prstGeom prst="rect">
            <a:avLst/>
          </a:prstGeom>
        </p:spPr>
        <p:txBody>
          <a:bodyPr vert="horz" lIns="91440" tIns="45720" rIns="91440" bIns="45720" rtlCol="0" anchor="ctr">
            <a:normAutofit/>
          </a:bodyPr>
          <a:lstStyle/>
          <a:p>
            <a:r>
              <a:rPr lang="en-US"/>
              <a:t>CLICK TO EDIT MASTER TITLE STYLE</a:t>
            </a:r>
          </a:p>
        </p:txBody>
      </p:sp>
      <p:pic>
        <p:nvPicPr>
          <p:cNvPr id="13" name="Content Placeholder 7"/>
          <p:cNvPicPr>
            <a:picLocks noChangeAspect="1"/>
          </p:cNvPicPr>
          <p:nvPr userDrawn="1"/>
        </p:nvPicPr>
        <p:blipFill>
          <a:blip r:embed="rId19" cstate="print">
            <a:extLst>
              <a:ext uri="{28A0092B-C50C-407E-A947-70E740481C1C}">
                <a14:useLocalDpi xmlns:a14="http://schemas.microsoft.com/office/drawing/2010/main" val="0"/>
              </a:ext>
            </a:extLst>
          </a:blip>
          <a:srcRect l="821" r="821"/>
          <a:stretch/>
        </p:blipFill>
        <p:spPr>
          <a:xfrm>
            <a:off x="47193" y="4552950"/>
            <a:ext cx="1553007" cy="493412"/>
          </a:xfrm>
          <a:prstGeom prst="rect">
            <a:avLst/>
          </a:prstGeom>
        </p:spPr>
      </p:pic>
      <p:sp>
        <p:nvSpPr>
          <p:cNvPr id="5" name="Rectangle 4">
            <a:extLst>
              <a:ext uri="{FF2B5EF4-FFF2-40B4-BE49-F238E27FC236}">
                <a16:creationId xmlns:a16="http://schemas.microsoft.com/office/drawing/2014/main" id="{5FAE3175-5472-D668-BC9B-B00B6AD3E022}"/>
              </a:ext>
              <a:ext uri="{C183D7F6-B498-43B3-948B-1728B52AA6E4}">
                <adec:decorative xmlns:adec="http://schemas.microsoft.com/office/drawing/2017/decorative" val="1"/>
              </a:ext>
            </a:extLst>
          </p:cNvPr>
          <p:cNvSpPr/>
          <p:nvPr userDrawn="1"/>
        </p:nvSpPr>
        <p:spPr>
          <a:xfrm>
            <a:off x="0" y="5049055"/>
            <a:ext cx="9144000" cy="11349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6849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94" r:id="rId3"/>
    <p:sldLayoutId id="2147483675" r:id="rId4"/>
    <p:sldLayoutId id="2147483662" r:id="rId5"/>
    <p:sldLayoutId id="2147483676"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hf hdr="0" ftr="0" dt="0"/>
  <p:txStyles>
    <p:titleStyle>
      <a:lvl1pPr algn="l" defTabSz="342900" rtl="0" eaLnBrk="1" latinLnBrk="0" hangingPunct="1">
        <a:spcBef>
          <a:spcPct val="0"/>
        </a:spcBef>
        <a:buNone/>
        <a:defRPr sz="2100" kern="1200">
          <a:solidFill>
            <a:schemeClr val="tx1"/>
          </a:solidFill>
          <a:latin typeface="+mj-lt"/>
          <a:ea typeface="+mj-ea"/>
          <a:cs typeface="Georgia"/>
        </a:defRPr>
      </a:lvl1pPr>
    </p:titleStyle>
    <p:bodyStyle>
      <a:lvl1pPr marL="169069" indent="-169069" algn="l" defTabSz="342900" rtl="0" eaLnBrk="1" latinLnBrk="0" hangingPunct="1">
        <a:spcBef>
          <a:spcPct val="20000"/>
        </a:spcBef>
        <a:buClrTx/>
        <a:buFont typeface="Arial" charset="0"/>
        <a:buChar char="•"/>
        <a:defRPr sz="180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50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MyJobCorps@dol.gov" TargetMode="External"/><Relationship Id="rId2" Type="http://schemas.openxmlformats.org/officeDocument/2006/relationships/hyperlink" Target="https://urldefense.com/v3/__https:/www.jobcorps.gov/__;!!May37g!KW28TWQcINggJlrkiN904yUs8qhwpMjRycEmK3w29HbgU0LP6REqPYjW4-bpA06U0TbjW5wRyaQTo7RuiywW1-g8pE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33550"/>
            <a:ext cx="5593400" cy="1062404"/>
          </a:xfrm>
        </p:spPr>
        <p:txBody>
          <a:bodyPr/>
          <a:lstStyle/>
          <a:p>
            <a:r>
              <a:rPr lang="en-US" b="1">
                <a:latin typeface="+mj-lt"/>
              </a:rPr>
              <a:t>Micro-Training</a:t>
            </a:r>
          </a:p>
        </p:txBody>
      </p:sp>
      <p:sp>
        <p:nvSpPr>
          <p:cNvPr id="3" name="Subtitle 2"/>
          <p:cNvSpPr>
            <a:spLocks noGrp="1"/>
          </p:cNvSpPr>
          <p:nvPr>
            <p:ph type="subTitle" idx="1"/>
          </p:nvPr>
        </p:nvSpPr>
        <p:spPr>
          <a:xfrm>
            <a:off x="457200" y="1962150"/>
            <a:ext cx="3113942" cy="974481"/>
          </a:xfrm>
        </p:spPr>
        <p:txBody>
          <a:bodyPr/>
          <a:lstStyle/>
          <a:p>
            <a:r>
              <a:rPr lang="en-US" sz="2100"/>
              <a:t>3.2 Release</a:t>
            </a:r>
          </a:p>
        </p:txBody>
      </p:sp>
      <p:sp>
        <p:nvSpPr>
          <p:cNvPr id="4" name="Text Box 1"/>
          <p:cNvSpPr txBox="1"/>
          <p:nvPr/>
        </p:nvSpPr>
        <p:spPr>
          <a:xfrm>
            <a:off x="457200" y="4705350"/>
            <a:ext cx="1464945" cy="2844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a:solidFill>
                  <a:srgbClr val="595959"/>
                </a:solidFill>
                <a:effectLst/>
                <a:ea typeface="Franklin Gothic Book"/>
                <a:cs typeface="Franklin Gothic Book"/>
              </a:rPr>
              <a:t>Last Updated: </a:t>
            </a:r>
            <a:r>
              <a:rPr lang="en-US" sz="800">
                <a:solidFill>
                  <a:srgbClr val="595959"/>
                </a:solidFill>
                <a:ea typeface="Franklin Gothic Book"/>
                <a:cs typeface="Franklin Gothic Book"/>
              </a:rPr>
              <a:t>09/19/2024</a:t>
            </a:r>
            <a:endParaRPr lang="en-US" sz="1200">
              <a:solidFill>
                <a:srgbClr val="595959"/>
              </a:solidFill>
              <a:effectLst/>
              <a:ea typeface="Franklin Gothic Book"/>
              <a:cs typeface="Franklin Gothic Book"/>
            </a:endParaRPr>
          </a:p>
        </p:txBody>
      </p:sp>
    </p:spTree>
    <p:extLst>
      <p:ext uri="{BB962C8B-B14F-4D97-AF65-F5344CB8AC3E}">
        <p14:creationId xmlns:p14="http://schemas.microsoft.com/office/powerpoint/2010/main" val="165528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Admissions Staff </a:t>
            </a:r>
            <a:br>
              <a:rPr lang="en-US" b="1" i="0">
                <a:solidFill>
                  <a:schemeClr val="tx2"/>
                </a:solidFill>
                <a:effectLst/>
              </a:rPr>
            </a:br>
            <a:r>
              <a:rPr lang="en-US" sz="1600"/>
              <a:t>Reviewing the completed eligibility status in MyJobCorps Gateway for Criteria 1-10</a:t>
            </a:r>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89943" y="888010"/>
            <a:ext cx="7966862" cy="923916"/>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300">
                <a:solidFill>
                  <a:srgbClr val="000000"/>
                </a:solidFill>
              </a:rPr>
              <a:t>If Admissions staff indicate Conditionally Eligible for at least one criteria, </a:t>
            </a:r>
            <a:r>
              <a:rPr lang="en-US" sz="1300" b="1">
                <a:solidFill>
                  <a:srgbClr val="000000"/>
                </a:solidFill>
              </a:rPr>
              <a:t>the overall eligibility status will display as “Conditionally Eligible” on the Eligibility page</a:t>
            </a:r>
            <a:r>
              <a:rPr lang="en-US" sz="1300">
                <a:solidFill>
                  <a:srgbClr val="000000"/>
                </a:solidFill>
              </a:rPr>
              <a:t>. The Admissions Representative should enter a case note that clearly defines the criteria that were marked as conditionally eligible. </a:t>
            </a:r>
          </a:p>
          <a:p>
            <a:r>
              <a:rPr lang="en-US" sz="1300">
                <a:solidFill>
                  <a:srgbClr val="000000"/>
                </a:solidFill>
              </a:rPr>
              <a:t>Admissions staff will proceed to submitting the case for Quality Assurance (QA) review by their OA Manager.</a:t>
            </a:r>
          </a:p>
          <a:p>
            <a:r>
              <a:rPr lang="en-US" sz="1300">
                <a:solidFill>
                  <a:srgbClr val="000000"/>
                </a:solidFill>
              </a:rPr>
              <a:t>When the OA Manager assigns the case to center, they must send an email to the Center Records Manager indicating that an expedited case has been submitted and routed to their queue. </a:t>
            </a:r>
          </a:p>
        </p:txBody>
      </p:sp>
      <p:grpSp>
        <p:nvGrpSpPr>
          <p:cNvPr id="7" name="Group 6" descr="MyJobCorps Gateway Eligibility tab, highlighting Conditionally Eligible as the Overall Status">
            <a:extLst>
              <a:ext uri="{FF2B5EF4-FFF2-40B4-BE49-F238E27FC236}">
                <a16:creationId xmlns:a16="http://schemas.microsoft.com/office/drawing/2014/main" id="{C3438593-DF49-705B-C8FA-3FAC4D9DC970}"/>
              </a:ext>
            </a:extLst>
          </p:cNvPr>
          <p:cNvGrpSpPr/>
          <p:nvPr/>
        </p:nvGrpSpPr>
        <p:grpSpPr>
          <a:xfrm>
            <a:off x="1752600" y="2354253"/>
            <a:ext cx="5808584" cy="2579697"/>
            <a:chOff x="1752600" y="2354253"/>
            <a:chExt cx="5808584" cy="2579697"/>
          </a:xfrm>
        </p:grpSpPr>
        <p:grpSp>
          <p:nvGrpSpPr>
            <p:cNvPr id="19" name="Group 18">
              <a:extLst>
                <a:ext uri="{FF2B5EF4-FFF2-40B4-BE49-F238E27FC236}">
                  <a16:creationId xmlns:a16="http://schemas.microsoft.com/office/drawing/2014/main" id="{8C1AA2BD-ED51-BA6D-B635-62CAC203EB53}"/>
                </a:ext>
              </a:extLst>
            </p:cNvPr>
            <p:cNvGrpSpPr/>
            <p:nvPr/>
          </p:nvGrpSpPr>
          <p:grpSpPr>
            <a:xfrm>
              <a:off x="1752600" y="2354253"/>
              <a:ext cx="5808584" cy="2579697"/>
              <a:chOff x="1767343" y="2060740"/>
              <a:chExt cx="5732928" cy="2477453"/>
            </a:xfrm>
          </p:grpSpPr>
          <p:pic>
            <p:nvPicPr>
              <p:cNvPr id="6" name="Picture 5" descr="A screenshot of a computer&#10;&#10;Description automatically generated">
                <a:extLst>
                  <a:ext uri="{FF2B5EF4-FFF2-40B4-BE49-F238E27FC236}">
                    <a16:creationId xmlns:a16="http://schemas.microsoft.com/office/drawing/2014/main" id="{5434126E-3D23-F1CB-0658-5DD9A0E925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114"/>
              <a:stretch/>
            </p:blipFill>
            <p:spPr>
              <a:xfrm>
                <a:off x="1767343" y="2060740"/>
                <a:ext cx="5732928" cy="2477453"/>
              </a:xfrm>
              <a:prstGeom prst="rect">
                <a:avLst/>
              </a:prstGeom>
              <a:ln>
                <a:noFill/>
              </a:ln>
              <a:effectLst>
                <a:outerShdw blurRad="292100" dist="139700" dir="2700000" algn="tl" rotWithShape="0">
                  <a:srgbClr val="333333">
                    <a:alpha val="65000"/>
                  </a:srgbClr>
                </a:outerShdw>
              </a:effectLst>
            </p:spPr>
          </p:pic>
          <p:pic>
            <p:nvPicPr>
              <p:cNvPr id="14" name="Picture 13" descr="A screenshot of a computer&#10;&#10;Description automatically generated">
                <a:extLst>
                  <a:ext uri="{FF2B5EF4-FFF2-40B4-BE49-F238E27FC236}">
                    <a16:creationId xmlns:a16="http://schemas.microsoft.com/office/drawing/2014/main" id="{0D2D5477-04FD-D86F-13C6-D8A831CA3B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02" t="54232" r="59512" b="43168"/>
              <a:stretch/>
            </p:blipFill>
            <p:spPr>
              <a:xfrm>
                <a:off x="3650313" y="3366589"/>
                <a:ext cx="434912" cy="74132"/>
              </a:xfrm>
              <a:prstGeom prst="rect">
                <a:avLst/>
              </a:prstGeom>
              <a:ln>
                <a:noFill/>
              </a:ln>
            </p:spPr>
          </p:pic>
          <p:pic>
            <p:nvPicPr>
              <p:cNvPr id="15" name="Picture 14" descr="A screenshot of a computer&#10;&#10;Description automatically generated">
                <a:extLst>
                  <a:ext uri="{FF2B5EF4-FFF2-40B4-BE49-F238E27FC236}">
                    <a16:creationId xmlns:a16="http://schemas.microsoft.com/office/drawing/2014/main" id="{88632365-9A4D-2E79-F0C0-A2F88A67E0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075" t="33007" r="58046" b="63967"/>
              <a:stretch/>
            </p:blipFill>
            <p:spPr>
              <a:xfrm>
                <a:off x="4489767" y="2731655"/>
                <a:ext cx="509044" cy="86275"/>
              </a:xfrm>
              <a:prstGeom prst="rect">
                <a:avLst/>
              </a:prstGeom>
              <a:ln>
                <a:noFill/>
              </a:ln>
            </p:spPr>
          </p:pic>
        </p:grpSp>
        <p:sp>
          <p:nvSpPr>
            <p:cNvPr id="20" name="Rectangle 19">
              <a:extLst>
                <a:ext uri="{FF2B5EF4-FFF2-40B4-BE49-F238E27FC236}">
                  <a16:creationId xmlns:a16="http://schemas.microsoft.com/office/drawing/2014/main" id="{2F5673D6-5D79-05BA-85CB-982004D7813D}"/>
                </a:ext>
              </a:extLst>
            </p:cNvPr>
            <p:cNvSpPr/>
            <p:nvPr/>
          </p:nvSpPr>
          <p:spPr>
            <a:xfrm>
              <a:off x="4472175" y="2884066"/>
              <a:ext cx="554539" cy="33272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D4F876-3BC2-CA63-0110-D87DCBB8A0E9}"/>
                </a:ext>
              </a:extLst>
            </p:cNvPr>
            <p:cNvSpPr/>
            <p:nvPr/>
          </p:nvSpPr>
          <p:spPr>
            <a:xfrm>
              <a:off x="1990947" y="3295869"/>
              <a:ext cx="2411639" cy="14282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7E79CFB-8ACC-04A6-E935-3CC327DBBA9C}"/>
                </a:ext>
              </a:extLst>
            </p:cNvPr>
            <p:cNvSpPr/>
            <p:nvPr/>
          </p:nvSpPr>
          <p:spPr>
            <a:xfrm>
              <a:off x="1990947" y="3552487"/>
              <a:ext cx="2411639" cy="14282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10</a:t>
            </a:fld>
            <a:endParaRPr lang="en-US">
              <a:solidFill>
                <a:srgbClr val="262626">
                  <a:tint val="75000"/>
                </a:srgbClr>
              </a:solidFill>
            </a:endParaRPr>
          </a:p>
        </p:txBody>
      </p:sp>
    </p:spTree>
    <p:extLst>
      <p:ext uri="{BB962C8B-B14F-4D97-AF65-F5344CB8AC3E}">
        <p14:creationId xmlns:p14="http://schemas.microsoft.com/office/powerpoint/2010/main" val="3451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Admissions Staff </a:t>
            </a:r>
            <a:br>
              <a:rPr lang="en-US" b="1" i="0">
                <a:solidFill>
                  <a:schemeClr val="tx2"/>
                </a:solidFill>
                <a:effectLst/>
              </a:rPr>
            </a:br>
            <a:r>
              <a:rPr lang="en-US" sz="1600" i="0">
                <a:effectLst/>
              </a:rPr>
              <a:t>C</a:t>
            </a:r>
            <a:r>
              <a:rPr lang="en-US" sz="1600"/>
              <a:t>onfirming eligibility after a student has arrived on center </a:t>
            </a:r>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89943" y="688225"/>
            <a:ext cx="7966862" cy="1362553"/>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300">
                <a:solidFill>
                  <a:srgbClr val="000000"/>
                </a:solidFill>
              </a:rPr>
              <a:t>Admissions staff should continue to work with applicants to collect and review/approve any missing documentation for these criteria within 90 days of the applicant’s arrival date; updating the eligibility status for each criteria in Gateway.</a:t>
            </a:r>
          </a:p>
        </p:txBody>
      </p:sp>
      <p:graphicFrame>
        <p:nvGraphicFramePr>
          <p:cNvPr id="7" name="Table 6">
            <a:extLst>
              <a:ext uri="{FF2B5EF4-FFF2-40B4-BE49-F238E27FC236}">
                <a16:creationId xmlns:a16="http://schemas.microsoft.com/office/drawing/2014/main" id="{9C5679DE-8B2B-37E4-1AB7-A6AE03B4C98E}"/>
              </a:ext>
            </a:extLst>
          </p:cNvPr>
          <p:cNvGraphicFramePr>
            <a:graphicFrameLocks noGrp="1"/>
          </p:cNvGraphicFramePr>
          <p:nvPr>
            <p:extLst>
              <p:ext uri="{D42A27DB-BD31-4B8C-83A1-F6EECF244321}">
                <p14:modId xmlns:p14="http://schemas.microsoft.com/office/powerpoint/2010/main" val="1054631190"/>
              </p:ext>
            </p:extLst>
          </p:nvPr>
        </p:nvGraphicFramePr>
        <p:xfrm>
          <a:off x="687195" y="1369501"/>
          <a:ext cx="4484160" cy="3261360"/>
        </p:xfrm>
        <a:graphic>
          <a:graphicData uri="http://schemas.openxmlformats.org/drawingml/2006/table">
            <a:tbl>
              <a:tblPr firstRow="1" bandRow="1">
                <a:tableStyleId>{F2DE63D5-997A-4646-A377-4702673A728D}</a:tableStyleId>
              </a:tblPr>
              <a:tblGrid>
                <a:gridCol w="1494452">
                  <a:extLst>
                    <a:ext uri="{9D8B030D-6E8A-4147-A177-3AD203B41FA5}">
                      <a16:colId xmlns:a16="http://schemas.microsoft.com/office/drawing/2014/main" val="1980104574"/>
                    </a:ext>
                  </a:extLst>
                </a:gridCol>
                <a:gridCol w="2989708">
                  <a:extLst>
                    <a:ext uri="{9D8B030D-6E8A-4147-A177-3AD203B41FA5}">
                      <a16:colId xmlns:a16="http://schemas.microsoft.com/office/drawing/2014/main" val="656568235"/>
                    </a:ext>
                  </a:extLst>
                </a:gridCol>
              </a:tblGrid>
              <a:tr h="304800">
                <a:tc>
                  <a:txBody>
                    <a:bodyPr/>
                    <a:lstStyle/>
                    <a:p>
                      <a:r>
                        <a:rPr lang="en-US" sz="1100"/>
                        <a:t>If…</a:t>
                      </a:r>
                    </a:p>
                  </a:txBody>
                  <a:tcPr/>
                </a:tc>
                <a:tc>
                  <a:txBody>
                    <a:bodyPr/>
                    <a:lstStyle/>
                    <a:p>
                      <a:r>
                        <a:rPr lang="en-US" sz="1100"/>
                        <a:t>Then…</a:t>
                      </a:r>
                    </a:p>
                  </a:txBody>
                  <a:tcPr/>
                </a:tc>
                <a:extLst>
                  <a:ext uri="{0D108BD9-81ED-4DB2-BD59-A6C34878D82A}">
                    <a16:rowId xmlns:a16="http://schemas.microsoft.com/office/drawing/2014/main" val="3924833643"/>
                  </a:ext>
                </a:extLst>
              </a:tr>
              <a:tr h="440810">
                <a:tc>
                  <a:txBody>
                    <a:bodyPr/>
                    <a:lstStyle/>
                    <a:p>
                      <a:r>
                        <a:rPr lang="en-US" sz="1100"/>
                        <a:t>All documents are received and confirmed eligible</a:t>
                      </a:r>
                    </a:p>
                  </a:txBody>
                  <a:tcPr/>
                </a:tc>
                <a:tc>
                  <a:txBody>
                    <a:bodyPr/>
                    <a:lstStyle/>
                    <a:p>
                      <a:r>
                        <a:rPr lang="en-US" sz="1100"/>
                        <a:t>Update the applicant’s final eligibility in Gateway from “Conditionally Eligible” to “Eligible” and provide the updated documents. Using the provided template, notify the Center Records Manager of this change so they can take next steps in CIS.</a:t>
                      </a:r>
                    </a:p>
                  </a:txBody>
                  <a:tcPr/>
                </a:tc>
                <a:extLst>
                  <a:ext uri="{0D108BD9-81ED-4DB2-BD59-A6C34878D82A}">
                    <a16:rowId xmlns:a16="http://schemas.microsoft.com/office/drawing/2014/main" val="4043375742"/>
                  </a:ext>
                </a:extLst>
              </a:tr>
              <a:tr h="440810">
                <a:tc>
                  <a:txBody>
                    <a:bodyPr/>
                    <a:lstStyle/>
                    <a:p>
                      <a:r>
                        <a:rPr lang="en-US" sz="1100"/>
                        <a:t>All documents are received and confirmed NOT eligible</a:t>
                      </a:r>
                      <a:endParaRPr lang="en-US" sz="1100" b="0" i="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a:t>Update the applicant’s final eligibility determination from “Conditionally Eligible” to “Not Eligible.” Using the provided template, notify the Center Records Manager of this change so they can take next steps in CIS.</a:t>
                      </a:r>
                    </a:p>
                  </a:txBody>
                  <a:tcPr/>
                </a:tc>
                <a:extLst>
                  <a:ext uri="{0D108BD9-81ED-4DB2-BD59-A6C34878D82A}">
                    <a16:rowId xmlns:a16="http://schemas.microsoft.com/office/drawing/2014/main" val="2622683110"/>
                  </a:ext>
                </a:extLst>
              </a:tr>
              <a:tr h="440810">
                <a:tc>
                  <a:txBody>
                    <a:bodyPr/>
                    <a:lstStyle/>
                    <a:p>
                      <a:r>
                        <a:rPr lang="en-US" sz="1100"/>
                        <a:t>All documents were NOT received during the 90-day period </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dirty="0"/>
                        <a:t>Update the applicant’s final eligibility determination from “Conditionally Eligible” to “Not Eligible.” Using the provided template, notify the Center Records Manager of this change so they can take next steps in CIS.</a:t>
                      </a:r>
                    </a:p>
                  </a:txBody>
                  <a:tcPr/>
                </a:tc>
                <a:extLst>
                  <a:ext uri="{0D108BD9-81ED-4DB2-BD59-A6C34878D82A}">
                    <a16:rowId xmlns:a16="http://schemas.microsoft.com/office/drawing/2014/main" val="236407319"/>
                  </a:ext>
                </a:extLst>
              </a:tr>
            </a:tbl>
          </a:graphicData>
        </a:graphic>
      </p:graphicFrame>
      <p:grpSp>
        <p:nvGrpSpPr>
          <p:cNvPr id="4" name="Group 3" descr="Expedited Enrollment templates">
            <a:extLst>
              <a:ext uri="{FF2B5EF4-FFF2-40B4-BE49-F238E27FC236}">
                <a16:creationId xmlns:a16="http://schemas.microsoft.com/office/drawing/2014/main" id="{9F69B3EC-D07D-4C6A-A01D-033598D8C7C6}"/>
              </a:ext>
            </a:extLst>
          </p:cNvPr>
          <p:cNvGrpSpPr/>
          <p:nvPr/>
        </p:nvGrpSpPr>
        <p:grpSpPr>
          <a:xfrm>
            <a:off x="5579447" y="1279854"/>
            <a:ext cx="2877358" cy="3357961"/>
            <a:chOff x="5579447" y="1279854"/>
            <a:chExt cx="2877358" cy="3357961"/>
          </a:xfrm>
        </p:grpSpPr>
        <p:pic>
          <p:nvPicPr>
            <p:cNvPr id="10" name="Picture 9" descr="A document with text and letters&#10;&#10;Description automatically generated with medium confidence">
              <a:extLst>
                <a:ext uri="{FF2B5EF4-FFF2-40B4-BE49-F238E27FC236}">
                  <a16:creationId xmlns:a16="http://schemas.microsoft.com/office/drawing/2014/main" id="{2F669EEB-8895-0D5D-2373-272181766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281" y="1279854"/>
              <a:ext cx="2387524" cy="2743200"/>
            </a:xfrm>
            <a:prstGeom prst="rect">
              <a:avLst/>
            </a:prstGeom>
            <a:ln>
              <a:noFill/>
            </a:ln>
            <a:effectLst>
              <a:outerShdw blurRad="292100" dist="139700" dir="2700000" algn="tl" rotWithShape="0">
                <a:srgbClr val="333333">
                  <a:alpha val="65000"/>
                </a:srgbClr>
              </a:outerShdw>
            </a:effectLst>
          </p:spPr>
        </p:pic>
        <p:pic>
          <p:nvPicPr>
            <p:cNvPr id="12" name="Picture 11" descr="A document with text and a letter&#10;&#10;Description automatically generated with medium confidence">
              <a:extLst>
                <a:ext uri="{FF2B5EF4-FFF2-40B4-BE49-F238E27FC236}">
                  <a16:creationId xmlns:a16="http://schemas.microsoft.com/office/drawing/2014/main" id="{A0FAEB83-7B16-7C5B-5C62-F8849C89A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012" y="1597161"/>
              <a:ext cx="2379748" cy="2743200"/>
            </a:xfrm>
            <a:prstGeom prst="rect">
              <a:avLst/>
            </a:prstGeom>
            <a:ln>
              <a:noFill/>
            </a:ln>
            <a:effectLst>
              <a:outerShdw blurRad="292100" dist="139700" dir="2700000" algn="tl" rotWithShape="0">
                <a:srgbClr val="333333">
                  <a:alpha val="65000"/>
                </a:srgbClr>
              </a:outerShdw>
            </a:effectLst>
          </p:spPr>
        </p:pic>
        <p:pic>
          <p:nvPicPr>
            <p:cNvPr id="6" name="Picture 5" descr="A letter of a job application&#10;&#10;Description automatically generated with medium confidence">
              <a:extLst>
                <a:ext uri="{FF2B5EF4-FFF2-40B4-BE49-F238E27FC236}">
                  <a16:creationId xmlns:a16="http://schemas.microsoft.com/office/drawing/2014/main" id="{B114E56F-2335-DCB3-2638-699C940EB6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447" y="1894615"/>
              <a:ext cx="2450104" cy="2743200"/>
            </a:xfrm>
            <a:prstGeom prst="rect">
              <a:avLst/>
            </a:prstGeom>
            <a:ln>
              <a:noFill/>
            </a:ln>
            <a:effectLst>
              <a:outerShdw blurRad="292100" dist="139700" dir="2700000" algn="tl" rotWithShape="0">
                <a:srgbClr val="333333">
                  <a:alpha val="65000"/>
                </a:srgbClr>
              </a:outerShdw>
            </a:effectLst>
          </p:spPr>
        </p:pic>
      </p:gr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11</a:t>
            </a:fld>
            <a:endParaRPr lang="en-US">
              <a:solidFill>
                <a:srgbClr val="262626">
                  <a:tint val="75000"/>
                </a:srgbClr>
              </a:solidFill>
            </a:endParaRPr>
          </a:p>
        </p:txBody>
      </p:sp>
    </p:spTree>
    <p:extLst>
      <p:ext uri="{BB962C8B-B14F-4D97-AF65-F5344CB8AC3E}">
        <p14:creationId xmlns:p14="http://schemas.microsoft.com/office/powerpoint/2010/main" val="130359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3.2 Case Processing Enhancements and New Features</a:t>
            </a:r>
          </a:p>
        </p:txBody>
      </p:sp>
    </p:spTree>
    <p:extLst>
      <p:ext uri="{BB962C8B-B14F-4D97-AF65-F5344CB8AC3E}">
        <p14:creationId xmlns:p14="http://schemas.microsoft.com/office/powerpoint/2010/main" val="97199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Readmissions Check</a:t>
            </a:r>
            <a:br>
              <a:rPr lang="en-US" b="1" i="0">
                <a:solidFill>
                  <a:schemeClr val="tx2"/>
                </a:solidFill>
                <a:effectLst/>
              </a:rPr>
            </a:br>
            <a:endParaRPr lang="en-US" sz="1600"/>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391750" y="590550"/>
            <a:ext cx="8218849" cy="4038600"/>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l" rtl="0" fontAlgn="base">
              <a:buNone/>
            </a:pPr>
            <a:r>
              <a:rPr lang="en-US" sz="1400" b="0" i="0">
                <a:solidFill>
                  <a:srgbClr val="3C3C3C"/>
                </a:solidFill>
                <a:effectLst/>
                <a:latin typeface="Aptos" panose="020B0004020202020204" pitchFamily="34" charset="0"/>
              </a:rPr>
              <a:t>Admissions staff can now re-run the Readmissions Check (e.g. Check History) in MyJobCorps. The readmissions check verifies previous history using the social security number indicated in their application. If corrections were made to the social security number during case processing, Admissions Staff should re-run the readmissions check to re-verify their history with Job Corps.  </a:t>
            </a:r>
          </a:p>
          <a:p>
            <a:pPr marL="0" indent="0" algn="l" rtl="0" fontAlgn="base">
              <a:buNone/>
            </a:pPr>
            <a:endParaRPr lang="en-US" sz="1400">
              <a:solidFill>
                <a:srgbClr val="3C3C3C"/>
              </a:solidFill>
              <a:latin typeface="Aptos" panose="020B0004020202020204" pitchFamily="34" charset="0"/>
            </a:endParaRPr>
          </a:p>
          <a:p>
            <a:pPr marL="0" indent="0" algn="l" rtl="0" fontAlgn="base">
              <a:buNone/>
            </a:pPr>
            <a:endParaRPr lang="en-US" sz="1400" b="0" i="0">
              <a:solidFill>
                <a:srgbClr val="3C3C3C"/>
              </a:solidFill>
              <a:effectLst/>
              <a:latin typeface="Aptos" panose="020B0004020202020204" pitchFamily="34" charset="0"/>
            </a:endParaRPr>
          </a:p>
          <a:p>
            <a:pPr marL="0" indent="0" algn="l" rtl="0" fontAlgn="base">
              <a:buNone/>
            </a:pPr>
            <a:endParaRPr lang="en-US" sz="1400" b="0" i="0">
              <a:solidFill>
                <a:srgbClr val="3C3C3C"/>
              </a:solidFill>
              <a:effectLst/>
              <a:latin typeface="Aptos" panose="020B0004020202020204" pitchFamily="34" charset="0"/>
            </a:endParaRPr>
          </a:p>
          <a:p>
            <a:pPr marL="0" indent="0" algn="l" rtl="0" fontAlgn="base">
              <a:buNone/>
            </a:pPr>
            <a:endParaRPr lang="en-US" sz="1400">
              <a:solidFill>
                <a:srgbClr val="3C3C3C"/>
              </a:solidFill>
              <a:latin typeface="Aptos" panose="020B0004020202020204" pitchFamily="34" charset="0"/>
            </a:endParaRPr>
          </a:p>
          <a:p>
            <a:pPr marL="0" indent="0" algn="l" rtl="0" fontAlgn="base">
              <a:buNone/>
            </a:pPr>
            <a:endParaRPr lang="en-US" sz="1400" b="0" i="0">
              <a:solidFill>
                <a:srgbClr val="3C3C3C"/>
              </a:solidFill>
              <a:effectLst/>
              <a:latin typeface="Aptos" panose="020B0004020202020204" pitchFamily="34" charset="0"/>
            </a:endParaRPr>
          </a:p>
          <a:p>
            <a:pPr marL="0" indent="0" algn="l" rtl="0" fontAlgn="base">
              <a:buNone/>
            </a:pPr>
            <a:endParaRPr lang="en-US" sz="1400">
              <a:solidFill>
                <a:srgbClr val="3C3C3C"/>
              </a:solidFill>
              <a:latin typeface="Aptos" panose="020B0004020202020204" pitchFamily="34" charset="0"/>
            </a:endParaRPr>
          </a:p>
          <a:p>
            <a:pPr marL="0" indent="0" algn="l" rtl="0" fontAlgn="base">
              <a:buNone/>
            </a:pPr>
            <a:endParaRPr lang="en-US" sz="1400" b="0" i="0">
              <a:solidFill>
                <a:srgbClr val="3C3C3C"/>
              </a:solidFill>
              <a:effectLst/>
              <a:latin typeface="Aptos" panose="020B0004020202020204" pitchFamily="34" charset="0"/>
            </a:endParaRPr>
          </a:p>
          <a:p>
            <a:pPr marL="0" indent="0" algn="l" rtl="0" fontAlgn="base">
              <a:buNone/>
            </a:pPr>
            <a:endParaRPr lang="en-US" sz="1400">
              <a:solidFill>
                <a:srgbClr val="3C3C3C"/>
              </a:solidFill>
              <a:latin typeface="Aptos" panose="020B0004020202020204" pitchFamily="34" charset="0"/>
            </a:endParaRPr>
          </a:p>
          <a:p>
            <a:pPr marL="0" indent="0" algn="l" rtl="0" fontAlgn="base">
              <a:buNone/>
            </a:pPr>
            <a:br>
              <a:rPr lang="en-US" sz="1400">
                <a:solidFill>
                  <a:srgbClr val="3C3C3C"/>
                </a:solidFill>
                <a:latin typeface="Aptos" panose="020B0004020202020204" pitchFamily="34" charset="0"/>
              </a:rPr>
            </a:br>
            <a:r>
              <a:rPr lang="en-US" sz="1400" b="0" i="0">
                <a:solidFill>
                  <a:srgbClr val="3C3C3C"/>
                </a:solidFill>
                <a:effectLst/>
                <a:latin typeface="Aptos" panose="020B0004020202020204" pitchFamily="34" charset="0"/>
              </a:rPr>
              <a:t>Additionally, if the applicant submitted more than one application in MyJobCorps Portal, the readmissions check will prompt you to confirm that the two individuals are the same person. This updated feature gives Admissions Staff another layer of verification when handling duplicates</a:t>
            </a:r>
          </a:p>
        </p:txBody>
      </p:sp>
      <p:grpSp>
        <p:nvGrpSpPr>
          <p:cNvPr id="4" name="Group 3" descr="Validate Application History step during Readmissions check">
            <a:extLst>
              <a:ext uri="{FF2B5EF4-FFF2-40B4-BE49-F238E27FC236}">
                <a16:creationId xmlns:a16="http://schemas.microsoft.com/office/drawing/2014/main" id="{9AC4616F-70AE-AC49-D8FA-02AB77912342}"/>
              </a:ext>
            </a:extLst>
          </p:cNvPr>
          <p:cNvGrpSpPr/>
          <p:nvPr/>
        </p:nvGrpSpPr>
        <p:grpSpPr>
          <a:xfrm>
            <a:off x="533401" y="1657350"/>
            <a:ext cx="7836266" cy="1828800"/>
            <a:chOff x="533401" y="1657350"/>
            <a:chExt cx="7836266" cy="1828800"/>
          </a:xfrm>
        </p:grpSpPr>
        <p:grpSp>
          <p:nvGrpSpPr>
            <p:cNvPr id="16" name="Group 15">
              <a:extLst>
                <a:ext uri="{FF2B5EF4-FFF2-40B4-BE49-F238E27FC236}">
                  <a16:creationId xmlns:a16="http://schemas.microsoft.com/office/drawing/2014/main" id="{218D13E2-C232-03F8-47B9-B1D1E490A81D}"/>
                </a:ext>
              </a:extLst>
            </p:cNvPr>
            <p:cNvGrpSpPr/>
            <p:nvPr/>
          </p:nvGrpSpPr>
          <p:grpSpPr>
            <a:xfrm>
              <a:off x="533401" y="1657350"/>
              <a:ext cx="7836266" cy="1828800"/>
              <a:chOff x="3616169" y="3486150"/>
              <a:chExt cx="5509789" cy="1285855"/>
            </a:xfrm>
          </p:grpSpPr>
          <p:pic>
            <p:nvPicPr>
              <p:cNvPr id="13" name="Picture 12" descr="A screenshot of a computer&#10;&#10;Description automatically generated">
                <a:extLst>
                  <a:ext uri="{FF2B5EF4-FFF2-40B4-BE49-F238E27FC236}">
                    <a16:creationId xmlns:a16="http://schemas.microsoft.com/office/drawing/2014/main" id="{B300F575-133B-BE96-AF59-10DE692806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3152"/>
              <a:stretch/>
            </p:blipFill>
            <p:spPr>
              <a:xfrm>
                <a:off x="3616169" y="3486150"/>
                <a:ext cx="5509789" cy="128585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1EA4259C-F1B6-3A70-4E3C-0F29C88600BD}"/>
                  </a:ext>
                </a:extLst>
              </p:cNvPr>
              <p:cNvSpPr/>
              <p:nvPr/>
            </p:nvSpPr>
            <p:spPr>
              <a:xfrm>
                <a:off x="5431837" y="3940142"/>
                <a:ext cx="381000" cy="640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E4E92F4-9164-4150-E48E-81CDE72720BD}"/>
                  </a:ext>
                </a:extLst>
              </p:cNvPr>
              <p:cNvSpPr txBox="1"/>
              <p:nvPr/>
            </p:nvSpPr>
            <p:spPr>
              <a:xfrm>
                <a:off x="5384219" y="3908312"/>
                <a:ext cx="752977" cy="113611"/>
              </a:xfrm>
              <a:prstGeom prst="rect">
                <a:avLst/>
              </a:prstGeom>
              <a:noFill/>
            </p:spPr>
            <p:txBody>
              <a:bodyPr wrap="square" rtlCol="0">
                <a:spAutoFit/>
              </a:bodyPr>
              <a:lstStyle/>
              <a:p>
                <a:r>
                  <a:rPr lang="en-US" sz="450" b="1">
                    <a:solidFill>
                      <a:schemeClr val="bg2">
                        <a:lumMod val="25000"/>
                      </a:schemeClr>
                    </a:solidFill>
                  </a:rPr>
                  <a:t>Alexandra Beacon-Hill</a:t>
                </a:r>
              </a:p>
            </p:txBody>
          </p:sp>
        </p:grpSp>
        <p:sp>
          <p:nvSpPr>
            <p:cNvPr id="17" name="Rectangle 16">
              <a:extLst>
                <a:ext uri="{FF2B5EF4-FFF2-40B4-BE49-F238E27FC236}">
                  <a16:creationId xmlns:a16="http://schemas.microsoft.com/office/drawing/2014/main" id="{D3A234C0-EFAB-4AC9-4172-6DA6407DB553}"/>
                </a:ext>
              </a:extLst>
            </p:cNvPr>
            <p:cNvSpPr/>
            <p:nvPr/>
          </p:nvSpPr>
          <p:spPr>
            <a:xfrm>
              <a:off x="774332" y="1657350"/>
              <a:ext cx="4026267" cy="1524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13</a:t>
            </a:fld>
            <a:endParaRPr lang="en-US">
              <a:solidFill>
                <a:srgbClr val="262626">
                  <a:tint val="75000"/>
                </a:srgbClr>
              </a:solidFill>
            </a:endParaRPr>
          </a:p>
        </p:txBody>
      </p:sp>
    </p:spTree>
    <p:extLst>
      <p:ext uri="{BB962C8B-B14F-4D97-AF65-F5344CB8AC3E}">
        <p14:creationId xmlns:p14="http://schemas.microsoft.com/office/powerpoint/2010/main" val="286528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EA23-1115-FE95-2AE1-85E74FD04DD0}"/>
              </a:ext>
            </a:extLst>
          </p:cNvPr>
          <p:cNvSpPr>
            <a:spLocks noGrp="1"/>
          </p:cNvSpPr>
          <p:nvPr>
            <p:ph type="title"/>
          </p:nvPr>
        </p:nvSpPr>
        <p:spPr/>
        <p:txBody>
          <a:bodyPr/>
          <a:lstStyle/>
          <a:p>
            <a:r>
              <a:rPr lang="en-US" b="1">
                <a:solidFill>
                  <a:srgbClr val="283890"/>
                </a:solidFill>
              </a:rPr>
              <a:t>Routing Changes for Readmit Waivers</a:t>
            </a:r>
          </a:p>
        </p:txBody>
      </p:sp>
      <p:sp>
        <p:nvSpPr>
          <p:cNvPr id="3" name="Content Placeholder 2">
            <a:extLst>
              <a:ext uri="{FF2B5EF4-FFF2-40B4-BE49-F238E27FC236}">
                <a16:creationId xmlns:a16="http://schemas.microsoft.com/office/drawing/2014/main" id="{75891BA6-5600-61FE-9FF8-EA9C8301A347}"/>
              </a:ext>
            </a:extLst>
          </p:cNvPr>
          <p:cNvSpPr>
            <a:spLocks noGrp="1"/>
          </p:cNvSpPr>
          <p:nvPr>
            <p:ph idx="1"/>
          </p:nvPr>
        </p:nvSpPr>
        <p:spPr>
          <a:xfrm>
            <a:off x="448733" y="1253835"/>
            <a:ext cx="2980267" cy="2918115"/>
          </a:xfrm>
        </p:spPr>
        <p:txBody>
          <a:bodyPr>
            <a:normAutofit/>
          </a:bodyPr>
          <a:lstStyle/>
          <a:p>
            <a:pPr marL="0" indent="0">
              <a:buNone/>
            </a:pPr>
            <a:r>
              <a:rPr lang="en-US" sz="1400" b="0" i="0">
                <a:solidFill>
                  <a:srgbClr val="3C3C3C"/>
                </a:solidFill>
                <a:effectLst/>
                <a:latin typeface="Aptos" panose="020B0004020202020204" pitchFamily="34" charset="0"/>
              </a:rPr>
              <a:t>The readmit waiver workflow has been updated to route the request to an OA Manager before it is routed to the Regional Director for approval. OA Managers must carefully review the readmit waiver and work with Admissions Representatives to ensure the proper justification is provided before routing it for approval.</a:t>
            </a:r>
          </a:p>
        </p:txBody>
      </p:sp>
      <p:grpSp>
        <p:nvGrpSpPr>
          <p:cNvPr id="5" name="Group 4" descr="MyJobCorps Gateway Home tab for OA Managers, highlighting Review for Readmit Waiver Requests">
            <a:extLst>
              <a:ext uri="{FF2B5EF4-FFF2-40B4-BE49-F238E27FC236}">
                <a16:creationId xmlns:a16="http://schemas.microsoft.com/office/drawing/2014/main" id="{AA5EF70B-405B-E200-B47C-61BDF4B1FB5E}"/>
              </a:ext>
            </a:extLst>
          </p:cNvPr>
          <p:cNvGrpSpPr/>
          <p:nvPr/>
        </p:nvGrpSpPr>
        <p:grpSpPr>
          <a:xfrm>
            <a:off x="3601852" y="590551"/>
            <a:ext cx="5354944" cy="1828800"/>
            <a:chOff x="3601852" y="590551"/>
            <a:chExt cx="5354944" cy="1828800"/>
          </a:xfrm>
        </p:grpSpPr>
        <p:pic>
          <p:nvPicPr>
            <p:cNvPr id="10" name="Picture 9" descr="A screenshot of a computer&#10;&#10;Description automatically generated">
              <a:extLst>
                <a:ext uri="{FF2B5EF4-FFF2-40B4-BE49-F238E27FC236}">
                  <a16:creationId xmlns:a16="http://schemas.microsoft.com/office/drawing/2014/main" id="{9B55455F-E3EC-C857-52D7-EBC96009F5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88" b="25167"/>
            <a:stretch/>
          </p:blipFill>
          <p:spPr>
            <a:xfrm>
              <a:off x="3601852" y="590551"/>
              <a:ext cx="5354944" cy="1828800"/>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875AECCF-CDAD-683E-8401-06C550A231BA}"/>
                </a:ext>
              </a:extLst>
            </p:cNvPr>
            <p:cNvSpPr/>
            <p:nvPr/>
          </p:nvSpPr>
          <p:spPr>
            <a:xfrm>
              <a:off x="3810000" y="1809750"/>
              <a:ext cx="1219200" cy="19821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MyJobCorps Gateway displaying the Perform Readmit Waiver Review pop up for OA Managers">
            <a:extLst>
              <a:ext uri="{FF2B5EF4-FFF2-40B4-BE49-F238E27FC236}">
                <a16:creationId xmlns:a16="http://schemas.microsoft.com/office/drawing/2014/main" id="{78E1FE2F-FE51-8B0C-68E5-1944A2F2C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852" y="2510176"/>
            <a:ext cx="4899726" cy="245632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7AB669F-2F6C-BC1E-E9F8-8BD62899C71B}"/>
              </a:ext>
            </a:extLst>
          </p:cNvPr>
          <p:cNvSpPr>
            <a:spLocks noGrp="1"/>
          </p:cNvSpPr>
          <p:nvPr>
            <p:ph type="sldNum" sz="quarter" idx="10"/>
          </p:nvPr>
        </p:nvSpPr>
        <p:spPr/>
        <p:txBody>
          <a:bodyPr/>
          <a:lstStyle/>
          <a:p>
            <a:fld id="{9B27D237-6C0D-5549-BE11-2040A22CBC71}" type="slidenum">
              <a:rPr lang="en-US" smtClean="0">
                <a:solidFill>
                  <a:srgbClr val="262626">
                    <a:tint val="75000"/>
                  </a:srgbClr>
                </a:solidFill>
              </a:rPr>
              <a:pPr/>
              <a:t>14</a:t>
            </a:fld>
            <a:endParaRPr lang="en-US">
              <a:solidFill>
                <a:srgbClr val="262626">
                  <a:tint val="75000"/>
                </a:srgbClr>
              </a:solidFill>
            </a:endParaRPr>
          </a:p>
        </p:txBody>
      </p:sp>
    </p:spTree>
    <p:extLst>
      <p:ext uri="{BB962C8B-B14F-4D97-AF65-F5344CB8AC3E}">
        <p14:creationId xmlns:p14="http://schemas.microsoft.com/office/powerpoint/2010/main" val="232160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a:solidFill>
                  <a:schemeClr val="tx2"/>
                </a:solidFill>
              </a:rPr>
              <a:t>Case Milestones</a:t>
            </a:r>
            <a:endParaRPr lang="en-US"/>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64488" y="590550"/>
            <a:ext cx="8146111" cy="929193"/>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l" rtl="0" fontAlgn="base">
              <a:buNone/>
            </a:pPr>
            <a:r>
              <a:rPr lang="en-US" sz="1400" b="0" i="0">
                <a:solidFill>
                  <a:srgbClr val="3C3C3C"/>
                </a:solidFill>
                <a:effectLst/>
                <a:latin typeface="Aptos" panose="020B0004020202020204" pitchFamily="34" charset="0"/>
              </a:rPr>
              <a:t>Your case milestones have been updated and are visible in your Homepage and All Cases views. These case milestones provide detail into the steps within the admissions workflow. If you haven’t already, create custom filtered views and modify your previously saved custom filtered views to get quick snapshots into your workload.</a:t>
            </a:r>
          </a:p>
        </p:txBody>
      </p:sp>
      <p:pic>
        <p:nvPicPr>
          <p:cNvPr id="7" name="Content Placeholder 6" descr="MyJobCorps Gateway All Cases tab, highlighting updated case milestones">
            <a:extLst>
              <a:ext uri="{FF2B5EF4-FFF2-40B4-BE49-F238E27FC236}">
                <a16:creationId xmlns:a16="http://schemas.microsoft.com/office/drawing/2014/main" id="{06BF220C-9209-294E-F621-CF05AAA7CCD1}"/>
              </a:ext>
            </a:extLst>
          </p:cNvPr>
          <p:cNvPicPr>
            <a:picLocks noGrp="1" noRot="1" noChangeAspect="1" noMove="1" noResize="1" noEditPoints="1" noAdjustHandles="1" noChangeArrowheads="1" noChangeShapeType="1" noCrop="1"/>
          </p:cNvPicPr>
          <p:nvPr>
            <p:ph idx="1"/>
          </p:nvPr>
        </p:nvPicPr>
        <p:blipFill rotWithShape="1">
          <a:blip r:embed="rId2">
            <a:extLst>
              <a:ext uri="{28A0092B-C50C-407E-A947-70E740481C1C}">
                <a14:useLocalDpi xmlns:a14="http://schemas.microsoft.com/office/drawing/2010/main" val="0"/>
              </a:ext>
            </a:extLst>
          </a:blip>
          <a:srcRect b="52648"/>
          <a:stretch/>
        </p:blipFill>
        <p:spPr>
          <a:xfrm>
            <a:off x="457200" y="1554178"/>
            <a:ext cx="8528046" cy="2035144"/>
          </a:xfrm>
          <a:prstGeom prst="rect">
            <a:avLst/>
          </a:prstGeom>
          <a:ln>
            <a:solidFill>
              <a:schemeClr val="bg1">
                <a:lumMod val="65000"/>
              </a:schemeClr>
            </a:solidFill>
          </a:ln>
          <a:effectLst>
            <a:outerShdw blurRad="292100" dist="139700" dir="2700000" algn="tl" rotWithShape="0">
              <a:srgbClr val="333333">
                <a:alpha val="65000"/>
              </a:srgbClr>
            </a:outerShdw>
          </a:effectLst>
        </p:spPr>
      </p:pic>
      <p:grpSp>
        <p:nvGrpSpPr>
          <p:cNvPr id="4" name="Group 3" descr="Manage Filters dropdown">
            <a:extLst>
              <a:ext uri="{FF2B5EF4-FFF2-40B4-BE49-F238E27FC236}">
                <a16:creationId xmlns:a16="http://schemas.microsoft.com/office/drawing/2014/main" id="{F7E9BECA-07BD-A78F-584B-F6347F2470F9}"/>
              </a:ext>
            </a:extLst>
          </p:cNvPr>
          <p:cNvGrpSpPr/>
          <p:nvPr/>
        </p:nvGrpSpPr>
        <p:grpSpPr>
          <a:xfrm>
            <a:off x="2430185" y="3916825"/>
            <a:ext cx="2257245" cy="762000"/>
            <a:chOff x="2430185" y="3916825"/>
            <a:chExt cx="2257245" cy="762000"/>
          </a:xfrm>
        </p:grpSpPr>
        <p:pic>
          <p:nvPicPr>
            <p:cNvPr id="8" name="Picture 7" descr="A screenshot of a computer&#10;&#10;Description automatically generated">
              <a:extLst>
                <a:ext uri="{FF2B5EF4-FFF2-40B4-BE49-F238E27FC236}">
                  <a16:creationId xmlns:a16="http://schemas.microsoft.com/office/drawing/2014/main" id="{3AED1A56-33B5-5D0A-D89B-9E3C38716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85" y="3916825"/>
              <a:ext cx="2257245" cy="762000"/>
            </a:xfrm>
            <a:prstGeom prst="rect">
              <a:avLst/>
            </a:prstGeom>
            <a:ln>
              <a:solidFill>
                <a:schemeClr val="bg1">
                  <a:lumMod val="65000"/>
                </a:schemeClr>
              </a:solidFill>
            </a:ln>
          </p:spPr>
        </p:pic>
        <p:sp>
          <p:nvSpPr>
            <p:cNvPr id="12" name="Rectangle 11">
              <a:extLst>
                <a:ext uri="{FF2B5EF4-FFF2-40B4-BE49-F238E27FC236}">
                  <a16:creationId xmlns:a16="http://schemas.microsoft.com/office/drawing/2014/main" id="{7CAFF4F0-ADB5-D9DC-9E27-C6CCF1DB05FF}"/>
                </a:ext>
              </a:extLst>
            </p:cNvPr>
            <p:cNvSpPr/>
            <p:nvPr/>
          </p:nvSpPr>
          <p:spPr>
            <a:xfrm>
              <a:off x="3688080" y="4095750"/>
              <a:ext cx="731520" cy="54864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B70B294-3777-CD19-830A-64A9138847B7}"/>
              </a:ext>
            </a:extLst>
          </p:cNvPr>
          <p:cNvSpPr txBox="1"/>
          <p:nvPr/>
        </p:nvSpPr>
        <p:spPr>
          <a:xfrm>
            <a:off x="4721222" y="3940161"/>
            <a:ext cx="2974977" cy="738664"/>
          </a:xfrm>
          <a:prstGeom prst="rect">
            <a:avLst/>
          </a:prstGeom>
          <a:noFill/>
        </p:spPr>
        <p:txBody>
          <a:bodyPr wrap="square">
            <a:spAutoFit/>
          </a:bodyPr>
          <a:lstStyle/>
          <a:p>
            <a:r>
              <a:rPr lang="en-US" sz="1400" b="1" i="0">
                <a:solidFill>
                  <a:srgbClr val="3C3C3C"/>
                </a:solidFill>
                <a:effectLst/>
                <a:highlight>
                  <a:srgbClr val="C3E9FB"/>
                </a:highlight>
                <a:latin typeface="Aptos" panose="020B0004020202020204" pitchFamily="34" charset="0"/>
              </a:rPr>
              <a:t>Note: </a:t>
            </a:r>
            <a:r>
              <a:rPr lang="en-US" sz="1400" b="0" i="0">
                <a:solidFill>
                  <a:srgbClr val="3C3C3C"/>
                </a:solidFill>
                <a:effectLst/>
                <a:latin typeface="Aptos" panose="020B0004020202020204" pitchFamily="34" charset="0"/>
              </a:rPr>
              <a:t>You will need to update any custom filters on your Home and All Cases tabs that utilize milestones.</a:t>
            </a:r>
            <a:endParaRPr lang="en-US" sz="1400"/>
          </a:p>
        </p:txBody>
      </p:sp>
      <p:sp>
        <p:nvSpPr>
          <p:cNvPr id="11" name="Rectangle 10">
            <a:extLst>
              <a:ext uri="{FF2B5EF4-FFF2-40B4-BE49-F238E27FC236}">
                <a16:creationId xmlns:a16="http://schemas.microsoft.com/office/drawing/2014/main" id="{BD4B75AC-3B13-9EAA-FC31-2F5C3243424E}"/>
              </a:ext>
              <a:ext uri="{C183D7F6-B498-43B3-948B-1728B52AA6E4}">
                <adec:decorative xmlns:adec="http://schemas.microsoft.com/office/drawing/2017/decorative" val="1"/>
              </a:ext>
            </a:extLst>
          </p:cNvPr>
          <p:cNvSpPr/>
          <p:nvPr/>
        </p:nvSpPr>
        <p:spPr>
          <a:xfrm>
            <a:off x="3810000" y="1885950"/>
            <a:ext cx="1554480" cy="160066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F306CA-C2E2-BF1A-CC66-241146052E23}"/>
              </a:ext>
              <a:ext uri="{C183D7F6-B498-43B3-948B-1728B52AA6E4}">
                <adec:decorative xmlns:adec="http://schemas.microsoft.com/office/drawing/2017/decorative" val="1"/>
              </a:ext>
            </a:extLst>
          </p:cNvPr>
          <p:cNvSpPr/>
          <p:nvPr/>
        </p:nvSpPr>
        <p:spPr>
          <a:xfrm>
            <a:off x="2843254" y="2284541"/>
            <a:ext cx="433346" cy="130478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Content Placeholder 6">
            <a:extLst>
              <a:ext uri="{FF2B5EF4-FFF2-40B4-BE49-F238E27FC236}">
                <a16:creationId xmlns:a16="http://schemas.microsoft.com/office/drawing/2014/main" id="{0953816A-3A8B-4C03-6B8D-97D19279CC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361" t="70587" r="81171" b="24094"/>
          <a:stretch/>
        </p:blipFill>
        <p:spPr>
          <a:xfrm>
            <a:off x="1676400" y="2647950"/>
            <a:ext cx="381000" cy="228600"/>
          </a:xfrm>
          <a:prstGeom prst="rect">
            <a:avLst/>
          </a:prstGeom>
          <a:ln>
            <a:noFill/>
          </a:ln>
          <a:effectLst/>
        </p:spPr>
      </p:pic>
      <p:pic>
        <p:nvPicPr>
          <p:cNvPr id="17" name="Content Placeholder 6">
            <a:extLst>
              <a:ext uri="{FF2B5EF4-FFF2-40B4-BE49-F238E27FC236}">
                <a16:creationId xmlns:a16="http://schemas.microsoft.com/office/drawing/2014/main" id="{372BDA3E-622C-49BC-0BAC-62A956F921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361" t="79114" r="81248" b="16913"/>
          <a:stretch/>
        </p:blipFill>
        <p:spPr>
          <a:xfrm>
            <a:off x="1682892" y="3004336"/>
            <a:ext cx="374508" cy="170761"/>
          </a:xfrm>
          <a:prstGeom prst="rect">
            <a:avLst/>
          </a:prstGeom>
          <a:ln>
            <a:noFill/>
          </a:ln>
          <a:effectLst/>
        </p:spPr>
      </p:pic>
      <p:pic>
        <p:nvPicPr>
          <p:cNvPr id="18" name="Content Placeholder 6">
            <a:extLst>
              <a:ext uri="{FF2B5EF4-FFF2-40B4-BE49-F238E27FC236}">
                <a16:creationId xmlns:a16="http://schemas.microsoft.com/office/drawing/2014/main" id="{CEE34DF3-3C66-2521-0978-E0CBD31708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361" t="85398" r="81230" b="9743"/>
          <a:stretch/>
        </p:blipFill>
        <p:spPr>
          <a:xfrm>
            <a:off x="1681464" y="3277804"/>
            <a:ext cx="375936" cy="208811"/>
          </a:xfrm>
          <a:prstGeom prst="rect">
            <a:avLst/>
          </a:prstGeom>
          <a:ln>
            <a:noFill/>
          </a:ln>
          <a:effectLst/>
        </p:spPr>
      </p:pic>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15</a:t>
            </a:fld>
            <a:endParaRPr lang="en-US">
              <a:solidFill>
                <a:srgbClr val="262626">
                  <a:tint val="75000"/>
                </a:srgbClr>
              </a:solidFill>
            </a:endParaRPr>
          </a:p>
        </p:txBody>
      </p:sp>
    </p:spTree>
    <p:extLst>
      <p:ext uri="{BB962C8B-B14F-4D97-AF65-F5344CB8AC3E}">
        <p14:creationId xmlns:p14="http://schemas.microsoft.com/office/powerpoint/2010/main" val="35029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a:xfrm>
            <a:off x="381000" y="48218"/>
            <a:ext cx="7966862" cy="322249"/>
          </a:xfrm>
        </p:spPr>
        <p:txBody>
          <a:bodyPr/>
          <a:lstStyle/>
          <a:p>
            <a:r>
              <a:rPr lang="en-US" b="1">
                <a:solidFill>
                  <a:schemeClr val="tx2"/>
                </a:solidFill>
              </a:rPr>
              <a:t>Case Workflow Milestones Reference</a:t>
            </a:r>
            <a:endParaRPr lang="en-US"/>
          </a:p>
        </p:txBody>
      </p:sp>
      <p:graphicFrame>
        <p:nvGraphicFramePr>
          <p:cNvPr id="11" name="Content Placeholder 10" descr="Table of Case Workflow Milestones and What they mean">
            <a:extLst>
              <a:ext uri="{FF2B5EF4-FFF2-40B4-BE49-F238E27FC236}">
                <a16:creationId xmlns:a16="http://schemas.microsoft.com/office/drawing/2014/main" id="{D3492E26-74EB-1D2C-18BD-13EC746B0B9D}"/>
              </a:ext>
            </a:extLst>
          </p:cNvPr>
          <p:cNvGraphicFramePr>
            <a:graphicFrameLocks noGrp="1"/>
          </p:cNvGraphicFramePr>
          <p:nvPr>
            <p:ph idx="4294967295"/>
            <p:extLst>
              <p:ext uri="{D42A27DB-BD31-4B8C-83A1-F6EECF244321}">
                <p14:modId xmlns:p14="http://schemas.microsoft.com/office/powerpoint/2010/main" val="3481453753"/>
              </p:ext>
            </p:extLst>
          </p:nvPr>
        </p:nvGraphicFramePr>
        <p:xfrm>
          <a:off x="1599590" y="406112"/>
          <a:ext cx="5944820" cy="4642943"/>
        </p:xfrm>
        <a:graphic>
          <a:graphicData uri="http://schemas.openxmlformats.org/drawingml/2006/table">
            <a:tbl>
              <a:tblPr firstRow="1" bandRow="1">
                <a:tableStyleId>{F2DE63D5-997A-4646-A377-4702673A728D}</a:tableStyleId>
              </a:tblPr>
              <a:tblGrid>
                <a:gridCol w="1906220">
                  <a:extLst>
                    <a:ext uri="{9D8B030D-6E8A-4147-A177-3AD203B41FA5}">
                      <a16:colId xmlns:a16="http://schemas.microsoft.com/office/drawing/2014/main" val="249433028"/>
                    </a:ext>
                  </a:extLst>
                </a:gridCol>
                <a:gridCol w="4038600">
                  <a:extLst>
                    <a:ext uri="{9D8B030D-6E8A-4147-A177-3AD203B41FA5}">
                      <a16:colId xmlns:a16="http://schemas.microsoft.com/office/drawing/2014/main" val="149771952"/>
                    </a:ext>
                  </a:extLst>
                </a:gridCol>
              </a:tblGrid>
              <a:tr h="269063">
                <a:tc>
                  <a:txBody>
                    <a:bodyPr/>
                    <a:lstStyle/>
                    <a:p>
                      <a:r>
                        <a:rPr lang="en-US" sz="1000"/>
                        <a:t>Case Workflow Milestone</a:t>
                      </a:r>
                    </a:p>
                  </a:txBody>
                  <a:tcPr/>
                </a:tc>
                <a:tc>
                  <a:txBody>
                    <a:bodyPr/>
                    <a:lstStyle/>
                    <a:p>
                      <a:r>
                        <a:rPr lang="en-US" sz="1000"/>
                        <a:t>What the Milestone Means</a:t>
                      </a:r>
                    </a:p>
                  </a:txBody>
                  <a:tcPr/>
                </a:tc>
                <a:extLst>
                  <a:ext uri="{0D108BD9-81ED-4DB2-BD59-A6C34878D82A}">
                    <a16:rowId xmlns:a16="http://schemas.microsoft.com/office/drawing/2014/main" val="3787447016"/>
                  </a:ext>
                </a:extLst>
              </a:tr>
              <a:tr h="370840">
                <a:tc>
                  <a:txBody>
                    <a:bodyPr/>
                    <a:lstStyle/>
                    <a:p>
                      <a:r>
                        <a:rPr lang="en-US" sz="1050" b="1" i="0" kern="1200">
                          <a:solidFill>
                            <a:schemeClr val="tx1"/>
                          </a:solidFill>
                          <a:effectLst/>
                          <a:latin typeface="+mn-lt"/>
                          <a:ea typeface="+mn-ea"/>
                          <a:cs typeface="+mn-cs"/>
                        </a:rPr>
                        <a:t>Interest Expressed </a:t>
                      </a:r>
                      <a:endParaRPr lang="en-US" sz="1050"/>
                    </a:p>
                  </a:txBody>
                  <a:tcPr/>
                </a:tc>
                <a:tc>
                  <a:txBody>
                    <a:bodyPr/>
                    <a:lstStyle/>
                    <a:p>
                      <a:pPr rtl="0" fontAlgn="base"/>
                      <a:r>
                        <a:rPr lang="en-US" sz="1000" b="0" i="0" kern="1200">
                          <a:solidFill>
                            <a:schemeClr val="tx1"/>
                          </a:solidFill>
                          <a:effectLst/>
                          <a:latin typeface="+mn-lt"/>
                          <a:ea typeface="+mn-ea"/>
                          <a:cs typeface="+mn-cs"/>
                        </a:rPr>
                        <a:t>The prospect has completed the Express Interest Tool (EIT) and has received automated instructions to begin their application. </a:t>
                      </a:r>
                    </a:p>
                  </a:txBody>
                  <a:tcPr/>
                </a:tc>
                <a:extLst>
                  <a:ext uri="{0D108BD9-81ED-4DB2-BD59-A6C34878D82A}">
                    <a16:rowId xmlns:a16="http://schemas.microsoft.com/office/drawing/2014/main" val="4272815473"/>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Application Started </a:t>
                      </a:r>
                      <a:endParaRPr lang="en-US" sz="105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applicant has registered an account through Login.gov and has begun their application within MyJobCorps Portal. </a:t>
                      </a:r>
                    </a:p>
                  </a:txBody>
                  <a:tcPr/>
                </a:tc>
                <a:extLst>
                  <a:ext uri="{0D108BD9-81ED-4DB2-BD59-A6C34878D82A}">
                    <a16:rowId xmlns:a16="http://schemas.microsoft.com/office/drawing/2014/main" val="3562115578"/>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Application Submitted </a:t>
                      </a:r>
                      <a:endParaRPr lang="en-US" sz="105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applicant has completed their application in Portal and submitted for review by their assigned AR.  </a:t>
                      </a:r>
                    </a:p>
                  </a:txBody>
                  <a:tcPr/>
                </a:tc>
                <a:extLst>
                  <a:ext uri="{0D108BD9-81ED-4DB2-BD59-A6C34878D82A}">
                    <a16:rowId xmlns:a16="http://schemas.microsoft.com/office/drawing/2014/main" val="2025360188"/>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Application Verified</a:t>
                      </a:r>
                      <a:endParaRPr lang="en-US" sz="105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The AR has reviewed the application and documents to verify completion and accuracy.  </a:t>
                      </a:r>
                    </a:p>
                  </a:txBody>
                  <a:tcPr/>
                </a:tc>
                <a:extLst>
                  <a:ext uri="{0D108BD9-81ED-4DB2-BD59-A6C34878D82A}">
                    <a16:rowId xmlns:a16="http://schemas.microsoft.com/office/drawing/2014/main" val="891136297"/>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Eligibility Determined </a:t>
                      </a:r>
                      <a:endParaRPr lang="en-US" sz="105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AR has determined eligibility of the applicant for the Job Corps program.  </a:t>
                      </a:r>
                    </a:p>
                  </a:txBody>
                  <a:tcPr/>
                </a:tc>
                <a:extLst>
                  <a:ext uri="{0D108BD9-81ED-4DB2-BD59-A6C34878D82A}">
                    <a16:rowId xmlns:a16="http://schemas.microsoft.com/office/drawing/2014/main" val="2658532555"/>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QA Review Requested</a:t>
                      </a:r>
                      <a:endParaRPr lang="en-US" sz="105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AR has submitted the application and eligibility determination to their OA Manager for QA review.  </a:t>
                      </a:r>
                    </a:p>
                  </a:txBody>
                  <a:tcPr/>
                </a:tc>
                <a:extLst>
                  <a:ext uri="{0D108BD9-81ED-4DB2-BD59-A6C34878D82A}">
                    <a16:rowId xmlns:a16="http://schemas.microsoft.com/office/drawing/2014/main" val="3781751719"/>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Center Assigned</a:t>
                      </a:r>
                      <a:endParaRPr lang="en-US" sz="1050" b="0" i="0" kern="1200">
                        <a:solidFill>
                          <a:schemeClr val="tx1"/>
                        </a:solidFill>
                        <a:effectLst/>
                        <a:latin typeface="+mn-lt"/>
                        <a:ea typeface="+mn-ea"/>
                        <a:cs typeface="+mn-cs"/>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An application has been completed and assigned to a Job Corp Center to begin enrollment.  </a:t>
                      </a:r>
                    </a:p>
                  </a:txBody>
                  <a:tcPr/>
                </a:tc>
                <a:extLst>
                  <a:ext uri="{0D108BD9-81ED-4DB2-BD59-A6C34878D82A}">
                    <a16:rowId xmlns:a16="http://schemas.microsoft.com/office/drawing/2014/main" val="2864534451"/>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Denied - Ready for Notification</a:t>
                      </a:r>
                      <a:endParaRPr lang="en-US" sz="105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applicant has been determined as ineligible for Job Corps. The AR should communicate to the applicant their denial and rationale.   </a:t>
                      </a:r>
                    </a:p>
                  </a:txBody>
                  <a:tcPr/>
                </a:tc>
                <a:extLst>
                  <a:ext uri="{0D108BD9-81ED-4DB2-BD59-A6C34878D82A}">
                    <a16:rowId xmlns:a16="http://schemas.microsoft.com/office/drawing/2014/main" val="958472333"/>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Returned for Revision</a:t>
                      </a:r>
                      <a:endParaRPr lang="en-US" sz="1050" b="0" i="0" kern="1200">
                        <a:solidFill>
                          <a:schemeClr val="tx1"/>
                        </a:solidFill>
                        <a:effectLst/>
                        <a:latin typeface="+mn-lt"/>
                        <a:ea typeface="+mn-ea"/>
                        <a:cs typeface="+mn-cs"/>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center has reviewed the application and deemed it necessary to return the application so the AR can make edits. </a:t>
                      </a:r>
                    </a:p>
                  </a:txBody>
                  <a:tcPr/>
                </a:tc>
                <a:extLst>
                  <a:ext uri="{0D108BD9-81ED-4DB2-BD59-A6C34878D82A}">
                    <a16:rowId xmlns:a16="http://schemas.microsoft.com/office/drawing/2014/main" val="4020973756"/>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Enrolled</a:t>
                      </a:r>
                      <a:endParaRPr lang="en-US" sz="1050" b="0" i="0" kern="1200">
                        <a:solidFill>
                          <a:schemeClr val="tx1"/>
                        </a:solidFill>
                        <a:effectLst/>
                        <a:latin typeface="+mn-lt"/>
                        <a:ea typeface="+mn-ea"/>
                        <a:cs typeface="+mn-cs"/>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mn-lt"/>
                          <a:ea typeface="+mn-ea"/>
                          <a:cs typeface="+mn-cs"/>
                        </a:rPr>
                        <a:t>The applicant has been successfully enrolled at their Job Corps Center and the case has been closed.  </a:t>
                      </a:r>
                    </a:p>
                  </a:txBody>
                  <a:tcPr/>
                </a:tc>
                <a:extLst>
                  <a:ext uri="{0D108BD9-81ED-4DB2-BD59-A6C34878D82A}">
                    <a16:rowId xmlns:a16="http://schemas.microsoft.com/office/drawing/2014/main" val="3801306461"/>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i="0" kern="1200">
                          <a:solidFill>
                            <a:schemeClr val="tx1"/>
                          </a:solidFill>
                          <a:effectLst/>
                          <a:latin typeface="+mn-lt"/>
                          <a:ea typeface="+mn-ea"/>
                          <a:cs typeface="+mn-cs"/>
                        </a:rPr>
                        <a:t>Denied</a:t>
                      </a:r>
                      <a:endParaRPr lang="en-US" sz="1050" b="0" i="0" kern="1200">
                        <a:solidFill>
                          <a:schemeClr val="tx1"/>
                        </a:solidFill>
                        <a:effectLst/>
                        <a:latin typeface="+mn-lt"/>
                        <a:ea typeface="+mn-ea"/>
                        <a:cs typeface="+mn-cs"/>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The applicant has been denied enrollment in the Job Corp program and the case has been closed.  </a:t>
                      </a:r>
                    </a:p>
                  </a:txBody>
                  <a:tcPr/>
                </a:tc>
                <a:extLst>
                  <a:ext uri="{0D108BD9-81ED-4DB2-BD59-A6C34878D82A}">
                    <a16:rowId xmlns:a16="http://schemas.microsoft.com/office/drawing/2014/main" val="2912183330"/>
                  </a:ext>
                </a:extLst>
              </a:tr>
            </a:tbl>
          </a:graphicData>
        </a:graphic>
      </p:graphicFrame>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16</a:t>
            </a:fld>
            <a:endParaRPr lang="en-US">
              <a:solidFill>
                <a:srgbClr val="262626">
                  <a:tint val="75000"/>
                </a:srgbClr>
              </a:solidFill>
            </a:endParaRPr>
          </a:p>
        </p:txBody>
      </p:sp>
    </p:spTree>
    <p:extLst>
      <p:ext uri="{BB962C8B-B14F-4D97-AF65-F5344CB8AC3E}">
        <p14:creationId xmlns:p14="http://schemas.microsoft.com/office/powerpoint/2010/main" val="183908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Enhanced Communications Log</a:t>
            </a:r>
            <a:endParaRPr lang="en-US" sz="1600"/>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15138" y="819150"/>
            <a:ext cx="3623462" cy="3521835"/>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l" rtl="0" fontAlgn="base">
              <a:buNone/>
            </a:pPr>
            <a:r>
              <a:rPr lang="en-US" sz="1600" b="1" i="0">
                <a:solidFill>
                  <a:srgbClr val="283890"/>
                </a:solidFill>
                <a:effectLst/>
                <a:latin typeface="Aptos" panose="020B0004020202020204" pitchFamily="34" charset="0"/>
              </a:rPr>
              <a:t>Case Notes Integration: </a:t>
            </a:r>
            <a:br>
              <a:rPr lang="en-US" sz="1400" b="0" i="0">
                <a:solidFill>
                  <a:srgbClr val="3C3C3C"/>
                </a:solidFill>
                <a:effectLst/>
                <a:latin typeface="Aptos" panose="020B0004020202020204" pitchFamily="34" charset="0"/>
              </a:rPr>
            </a:br>
            <a:r>
              <a:rPr lang="en-US" sz="1400" b="0" i="0">
                <a:solidFill>
                  <a:srgbClr val="3C3C3C"/>
                </a:solidFill>
                <a:effectLst/>
                <a:latin typeface="Aptos" panose="020B0004020202020204" pitchFamily="34" charset="0"/>
              </a:rPr>
              <a:t>Admissions staff can now add Case Notes from the Communications Log. When specifying a “Case Notes” entry in the Communication Log, the contents within that entry will automatically transfer to Case Notes at the conclusion of the case in MyJobCorps (e.g. assigned to a center). </a:t>
            </a:r>
            <a:br>
              <a:rPr lang="en-US" sz="1400" b="0" i="0">
                <a:solidFill>
                  <a:srgbClr val="3C3C3C"/>
                </a:solidFill>
                <a:effectLst/>
                <a:latin typeface="Aptos" panose="020B0004020202020204" pitchFamily="34" charset="0"/>
              </a:rPr>
            </a:br>
            <a:endParaRPr lang="en-US" sz="1400" b="0" i="0">
              <a:solidFill>
                <a:srgbClr val="3C3C3C"/>
              </a:solidFill>
              <a:effectLst/>
              <a:latin typeface="Aptos" panose="020B0004020202020204" pitchFamily="34" charset="0"/>
            </a:endParaRPr>
          </a:p>
          <a:p>
            <a:pPr marL="0" indent="0" algn="l" rtl="0" fontAlgn="base">
              <a:buNone/>
            </a:pPr>
            <a:r>
              <a:rPr lang="en-US" sz="1600" b="1" i="0">
                <a:solidFill>
                  <a:srgbClr val="283890"/>
                </a:solidFill>
                <a:effectLst/>
                <a:latin typeface="Aptos" panose="020B0004020202020204" pitchFamily="34" charset="0"/>
              </a:rPr>
              <a:t>Customer Support Requests: </a:t>
            </a:r>
            <a:br>
              <a:rPr lang="en-US" sz="1400" b="0" i="0">
                <a:solidFill>
                  <a:srgbClr val="3C3C3C"/>
                </a:solidFill>
                <a:effectLst/>
                <a:latin typeface="Aptos" panose="020B0004020202020204" pitchFamily="34" charset="0"/>
              </a:rPr>
            </a:br>
            <a:r>
              <a:rPr lang="en-US" sz="1400" b="0" i="0">
                <a:solidFill>
                  <a:srgbClr val="3C3C3C"/>
                </a:solidFill>
                <a:effectLst/>
                <a:latin typeface="Aptos" panose="020B0004020202020204" pitchFamily="34" charset="0"/>
              </a:rPr>
              <a:t>When the MyJobCorps Help Desk receives a request from the public (e.g. applicant, parent, referrer), admissions staff will receive these notices via email and in the Communications Log under the new “Customer Support Request” category.</a:t>
            </a:r>
          </a:p>
        </p:txBody>
      </p:sp>
      <p:pic>
        <p:nvPicPr>
          <p:cNvPr id="12" name="Content Placeholder 11" descr="Communications Category dropdown when creating a Communications Log entry, displaying Case Notes option">
            <a:extLst>
              <a:ext uri="{FF2B5EF4-FFF2-40B4-BE49-F238E27FC236}">
                <a16:creationId xmlns:a16="http://schemas.microsoft.com/office/drawing/2014/main" id="{C374E2B6-8A52-73A2-D4AE-4C2EEACA35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66" r="49810" b="56696"/>
          <a:stretch/>
        </p:blipFill>
        <p:spPr>
          <a:xfrm>
            <a:off x="4267200" y="979188"/>
            <a:ext cx="4572000" cy="170144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AFCFCE9-ACD9-24A0-30D1-F8D5E98024C2}"/>
              </a:ext>
              <a:ext uri="{C183D7F6-B498-43B3-948B-1728B52AA6E4}">
                <adec:decorative xmlns:adec="http://schemas.microsoft.com/office/drawing/2017/decorative" val="1"/>
              </a:ext>
            </a:extLst>
          </p:cNvPr>
          <p:cNvSpPr/>
          <p:nvPr/>
        </p:nvSpPr>
        <p:spPr>
          <a:xfrm>
            <a:off x="4572000" y="2419350"/>
            <a:ext cx="533400" cy="1524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descr="Customer Service Request entry in Communications Log">
            <a:extLst>
              <a:ext uri="{FF2B5EF4-FFF2-40B4-BE49-F238E27FC236}">
                <a16:creationId xmlns:a16="http://schemas.microsoft.com/office/drawing/2014/main" id="{C001781F-02AD-154E-175F-B1948174DF6B}"/>
              </a:ext>
            </a:extLst>
          </p:cNvPr>
          <p:cNvGrpSpPr/>
          <p:nvPr/>
        </p:nvGrpSpPr>
        <p:grpSpPr>
          <a:xfrm>
            <a:off x="4098820" y="3011248"/>
            <a:ext cx="4908760" cy="1329737"/>
            <a:chOff x="4098820" y="3011248"/>
            <a:chExt cx="4908760" cy="1329737"/>
          </a:xfrm>
        </p:grpSpPr>
        <p:pic>
          <p:nvPicPr>
            <p:cNvPr id="11" name="Picture 10" descr="A screenshot of a computer&#10;&#10;Description automatically generated">
              <a:extLst>
                <a:ext uri="{FF2B5EF4-FFF2-40B4-BE49-F238E27FC236}">
                  <a16:creationId xmlns:a16="http://schemas.microsoft.com/office/drawing/2014/main" id="{A9897809-168C-3480-768F-1C56E8A01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545" b="38057"/>
            <a:stretch/>
          </p:blipFill>
          <p:spPr>
            <a:xfrm>
              <a:off x="4098820" y="3011248"/>
              <a:ext cx="4908760" cy="1329737"/>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F0A3A8D2-CDE2-AC5D-7B81-C591060B470C}"/>
                </a:ext>
              </a:extLst>
            </p:cNvPr>
            <p:cNvSpPr/>
            <p:nvPr/>
          </p:nvSpPr>
          <p:spPr>
            <a:xfrm>
              <a:off x="4724400" y="3181350"/>
              <a:ext cx="4283180" cy="762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17</a:t>
            </a:fld>
            <a:endParaRPr lang="en-US">
              <a:solidFill>
                <a:srgbClr val="262626">
                  <a:tint val="75000"/>
                </a:srgbClr>
              </a:solidFill>
            </a:endParaRPr>
          </a:p>
        </p:txBody>
      </p:sp>
    </p:spTree>
    <p:extLst>
      <p:ext uri="{BB962C8B-B14F-4D97-AF65-F5344CB8AC3E}">
        <p14:creationId xmlns:p14="http://schemas.microsoft.com/office/powerpoint/2010/main" val="208761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New Reports Available in Gateway</a:t>
            </a:r>
            <a:br>
              <a:rPr lang="en-US" b="1" i="0">
                <a:solidFill>
                  <a:schemeClr val="tx2"/>
                </a:solidFill>
                <a:effectLst/>
              </a:rPr>
            </a:br>
            <a:endParaRPr lang="en-US" sz="1600"/>
          </a:p>
        </p:txBody>
      </p:sp>
      <p:sp>
        <p:nvSpPr>
          <p:cNvPr id="15" name="Content Placeholder 2">
            <a:extLst>
              <a:ext uri="{FF2B5EF4-FFF2-40B4-BE49-F238E27FC236}">
                <a16:creationId xmlns:a16="http://schemas.microsoft.com/office/drawing/2014/main" id="{2D18E9D8-65A0-3ACA-5EC2-9D4A346A3BE8}"/>
              </a:ext>
            </a:extLst>
          </p:cNvPr>
          <p:cNvSpPr>
            <a:spLocks noGrp="1"/>
          </p:cNvSpPr>
          <p:nvPr>
            <p:ph idx="1"/>
          </p:nvPr>
        </p:nvSpPr>
        <p:spPr>
          <a:xfrm>
            <a:off x="415138" y="974723"/>
            <a:ext cx="3090062" cy="3024713"/>
          </a:xfrm>
        </p:spPr>
        <p:txBody>
          <a:bodyPr vert="horz" lIns="91440" tIns="45720" rIns="91440" bIns="45720" rtlCol="0" anchor="t">
            <a:normAutofit/>
          </a:bodyPr>
          <a:lstStyle/>
          <a:p>
            <a:pPr marL="0" indent="0" algn="l">
              <a:buNone/>
            </a:pPr>
            <a:r>
              <a:rPr lang="en-US" sz="1600" b="1" i="0">
                <a:solidFill>
                  <a:schemeClr val="tx2"/>
                </a:solidFill>
                <a:effectLst/>
              </a:rPr>
              <a:t>Application Summary</a:t>
            </a:r>
          </a:p>
          <a:p>
            <a:pPr marL="0" indent="0" algn="l">
              <a:spcBef>
                <a:spcPts val="0"/>
              </a:spcBef>
              <a:buNone/>
            </a:pPr>
            <a:r>
              <a:rPr lang="en-US" sz="1400" b="0" i="0">
                <a:solidFill>
                  <a:srgbClr val="000000"/>
                </a:solidFill>
                <a:effectLst/>
              </a:rPr>
              <a:t>The Application Summary Report provides case totals for applications in progress, eligible, ineligible, and arrivals on center, with data segmented by sex. </a:t>
            </a:r>
          </a:p>
          <a:p>
            <a:pPr marL="0" indent="0" algn="l">
              <a:spcBef>
                <a:spcPts val="0"/>
              </a:spcBef>
              <a:buNone/>
            </a:pPr>
            <a:endParaRPr lang="en-US" sz="1600" b="0" i="0">
              <a:solidFill>
                <a:srgbClr val="000000"/>
              </a:solidFill>
              <a:effectLst/>
            </a:endParaRPr>
          </a:p>
          <a:p>
            <a:pPr marL="0" indent="0" algn="l">
              <a:buNone/>
            </a:pPr>
            <a:r>
              <a:rPr lang="en-US" sz="1600" b="1" i="0">
                <a:solidFill>
                  <a:schemeClr val="tx2"/>
                </a:solidFill>
                <a:effectLst/>
              </a:rPr>
              <a:t>Pending Arrivals</a:t>
            </a:r>
            <a:r>
              <a:rPr lang="en-US" sz="1600" b="1" i="0">
                <a:solidFill>
                  <a:srgbClr val="000000"/>
                </a:solidFill>
                <a:effectLst/>
              </a:rPr>
              <a:t> </a:t>
            </a:r>
          </a:p>
          <a:p>
            <a:pPr marL="0" indent="0" algn="l">
              <a:spcBef>
                <a:spcPts val="0"/>
              </a:spcBef>
              <a:buNone/>
            </a:pPr>
            <a:r>
              <a:rPr lang="en-US" sz="1400">
                <a:solidFill>
                  <a:srgbClr val="000000"/>
                </a:solidFill>
              </a:rPr>
              <a:t>The Pending Arrivals Report provides data for applicants who have been assigned to a center but have not yet arrived, including their expected arrival dates. </a:t>
            </a:r>
            <a:endParaRPr lang="en-US" sz="1400" b="0" i="0">
              <a:solidFill>
                <a:srgbClr val="000000"/>
              </a:solidFill>
              <a:effectLst/>
            </a:endParaRPr>
          </a:p>
        </p:txBody>
      </p:sp>
      <p:grpSp>
        <p:nvGrpSpPr>
          <p:cNvPr id="3" name="Group 2" descr="MyJobCorps Gateway Reporting tab">
            <a:extLst>
              <a:ext uri="{FF2B5EF4-FFF2-40B4-BE49-F238E27FC236}">
                <a16:creationId xmlns:a16="http://schemas.microsoft.com/office/drawing/2014/main" id="{82B5E983-E1AE-1C09-80CF-BF5541DCAB4A}"/>
              </a:ext>
            </a:extLst>
          </p:cNvPr>
          <p:cNvGrpSpPr/>
          <p:nvPr/>
        </p:nvGrpSpPr>
        <p:grpSpPr>
          <a:xfrm>
            <a:off x="3956878" y="974723"/>
            <a:ext cx="4993292" cy="3402540"/>
            <a:chOff x="3956878" y="974723"/>
            <a:chExt cx="4993292" cy="3402540"/>
          </a:xfrm>
        </p:grpSpPr>
        <p:pic>
          <p:nvPicPr>
            <p:cNvPr id="6" name="Picture 5" descr="A screenshot of a computer&#10;&#10;Description automatically generated">
              <a:extLst>
                <a:ext uri="{FF2B5EF4-FFF2-40B4-BE49-F238E27FC236}">
                  <a16:creationId xmlns:a16="http://schemas.microsoft.com/office/drawing/2014/main" id="{693D26D6-3673-5508-73F5-A15EA7599C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878" y="974723"/>
              <a:ext cx="4993292" cy="3402540"/>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6CD22B41-2110-2359-9B1D-35867636D8B7}"/>
                </a:ext>
              </a:extLst>
            </p:cNvPr>
            <p:cNvSpPr/>
            <p:nvPr/>
          </p:nvSpPr>
          <p:spPr>
            <a:xfrm>
              <a:off x="6629400" y="2190750"/>
              <a:ext cx="1981200" cy="9906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0C72E6-0421-9884-A144-25440E0B21E4}"/>
                </a:ext>
              </a:extLst>
            </p:cNvPr>
            <p:cNvSpPr/>
            <p:nvPr/>
          </p:nvSpPr>
          <p:spPr>
            <a:xfrm>
              <a:off x="4495800" y="3181350"/>
              <a:ext cx="2057400" cy="990637"/>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18</a:t>
            </a:fld>
            <a:endParaRPr lang="en-US">
              <a:solidFill>
                <a:srgbClr val="262626">
                  <a:tint val="75000"/>
                </a:srgbClr>
              </a:solidFill>
            </a:endParaRPr>
          </a:p>
        </p:txBody>
      </p:sp>
    </p:spTree>
    <p:extLst>
      <p:ext uri="{BB962C8B-B14F-4D97-AF65-F5344CB8AC3E}">
        <p14:creationId xmlns:p14="http://schemas.microsoft.com/office/powerpoint/2010/main" val="50949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8DF3-1BED-6364-D5D3-81934ED802E4}"/>
              </a:ext>
            </a:extLst>
          </p:cNvPr>
          <p:cNvSpPr>
            <a:spLocks noGrp="1"/>
          </p:cNvSpPr>
          <p:nvPr>
            <p:ph type="title"/>
          </p:nvPr>
        </p:nvSpPr>
        <p:spPr/>
        <p:txBody>
          <a:bodyPr/>
          <a:lstStyle/>
          <a:p>
            <a:r>
              <a:rPr lang="en-US" i="1"/>
              <a:t>Thank you!</a:t>
            </a:r>
          </a:p>
        </p:txBody>
      </p:sp>
      <p:sp>
        <p:nvSpPr>
          <p:cNvPr id="3" name="Text Placeholder 9">
            <a:extLst>
              <a:ext uri="{FF2B5EF4-FFF2-40B4-BE49-F238E27FC236}">
                <a16:creationId xmlns:a16="http://schemas.microsoft.com/office/drawing/2014/main" id="{15E61C78-6105-98DA-5AFB-E7E96B0AB6A3}"/>
              </a:ext>
            </a:extLst>
          </p:cNvPr>
          <p:cNvSpPr txBox="1">
            <a:spLocks/>
          </p:cNvSpPr>
          <p:nvPr/>
        </p:nvSpPr>
        <p:spPr>
          <a:xfrm>
            <a:off x="3733800" y="3562350"/>
            <a:ext cx="2513707" cy="1039851"/>
          </a:xfrm>
          <a:prstGeom prst="rect">
            <a:avLst/>
          </a:prstGeom>
        </p:spPr>
        <p:txBody>
          <a:bodyPr/>
          <a:lstStyle>
            <a:lvl1pPr marL="169069" indent="-169069" algn="l" defTabSz="342900" rtl="0" eaLnBrk="1" latinLnBrk="0" hangingPunct="1">
              <a:spcBef>
                <a:spcPct val="20000"/>
              </a:spcBef>
              <a:buClrTx/>
              <a:buFont typeface="Arial" charset="0"/>
              <a:buChar char="•"/>
              <a:defRPr sz="180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50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ts val="450"/>
              </a:spcBef>
              <a:buNone/>
            </a:pPr>
            <a:r>
              <a:rPr lang="en-US" sz="900" b="1">
                <a:solidFill>
                  <a:srgbClr val="002060"/>
                </a:solidFill>
                <a:latin typeface="+mj-lt"/>
                <a:ea typeface="Calibri" panose="020F0502020204030204" pitchFamily="34" charset="0"/>
              </a:rPr>
              <a:t>MyJobCorps Support Team</a:t>
            </a:r>
            <a:endParaRPr lang="en-US" sz="900">
              <a:latin typeface="+mj-lt"/>
              <a:ea typeface="Calibri" panose="020F0502020204030204" pitchFamily="34" charset="0"/>
            </a:endParaRPr>
          </a:p>
          <a:p>
            <a:pPr marL="0" indent="0">
              <a:spcBef>
                <a:spcPts val="0"/>
              </a:spcBef>
              <a:buNone/>
            </a:pPr>
            <a:r>
              <a:rPr lang="en-US" sz="900">
                <a:solidFill>
                  <a:srgbClr val="262626"/>
                </a:solidFill>
                <a:ea typeface="Calibri" panose="020F0502020204030204" pitchFamily="34" charset="0"/>
              </a:rPr>
              <a:t>Office of Job Corps | </a:t>
            </a:r>
            <a:r>
              <a:rPr lang="en-US" sz="900" u="sng">
                <a:solidFill>
                  <a:srgbClr val="0563C1"/>
                </a:solidFill>
                <a:ea typeface="Calibri" panose="020F0502020204030204" pitchFamily="34" charset="0"/>
                <a:hlinkClick r:id="rId2"/>
              </a:rPr>
              <a:t>JobCorps.gov</a:t>
            </a:r>
            <a:endParaRPr lang="en-US" sz="900">
              <a:ea typeface="Calibri" panose="020F0502020204030204" pitchFamily="34" charset="0"/>
            </a:endParaRPr>
          </a:p>
          <a:p>
            <a:pPr marL="0" indent="0">
              <a:spcBef>
                <a:spcPts val="0"/>
              </a:spcBef>
              <a:buNone/>
            </a:pPr>
            <a:r>
              <a:rPr lang="en-US" sz="900">
                <a:solidFill>
                  <a:srgbClr val="262626"/>
                </a:solidFill>
                <a:ea typeface="Calibri" panose="020F0502020204030204" pitchFamily="34" charset="0"/>
              </a:rPr>
              <a:t>Employment &amp; Training Administration (ETA)</a:t>
            </a:r>
            <a:endParaRPr lang="en-US" sz="900">
              <a:ea typeface="Calibri" panose="020F0502020204030204" pitchFamily="34" charset="0"/>
            </a:endParaRPr>
          </a:p>
          <a:p>
            <a:pPr marL="0" indent="0">
              <a:spcBef>
                <a:spcPts val="0"/>
              </a:spcBef>
              <a:buNone/>
            </a:pPr>
            <a:r>
              <a:rPr lang="en-US" sz="900">
                <a:solidFill>
                  <a:srgbClr val="262626"/>
                </a:solidFill>
                <a:ea typeface="Calibri" panose="020F0502020204030204" pitchFamily="34" charset="0"/>
              </a:rPr>
              <a:t>U.S. Department of Labor</a:t>
            </a:r>
            <a:endParaRPr lang="en-US" sz="900">
              <a:ea typeface="Calibri" panose="020F0502020204030204" pitchFamily="34" charset="0"/>
            </a:endParaRPr>
          </a:p>
          <a:p>
            <a:pPr marL="0" indent="0">
              <a:spcBef>
                <a:spcPts val="0"/>
              </a:spcBef>
              <a:buNone/>
            </a:pPr>
            <a:r>
              <a:rPr lang="en-US" sz="900">
                <a:ea typeface="Calibri" panose="020F0502020204030204" pitchFamily="34" charset="0"/>
              </a:rPr>
              <a:t> </a:t>
            </a:r>
          </a:p>
          <a:p>
            <a:pPr marL="0" indent="0">
              <a:spcBef>
                <a:spcPts val="0"/>
              </a:spcBef>
              <a:buNone/>
            </a:pPr>
            <a:r>
              <a:rPr lang="en-US" sz="900">
                <a:ea typeface="Calibri" panose="020F0502020204030204" pitchFamily="34" charset="0"/>
              </a:rPr>
              <a:t>Email us at: </a:t>
            </a:r>
            <a:r>
              <a:rPr lang="en-US" sz="900" u="sng">
                <a:solidFill>
                  <a:srgbClr val="0563C1"/>
                </a:solidFill>
                <a:ea typeface="Calibri" panose="020F0502020204030204" pitchFamily="34" charset="0"/>
                <a:hlinkClick r:id="rId3"/>
              </a:rPr>
              <a:t>MyJobCorps@dol.gov</a:t>
            </a:r>
            <a:endParaRPr lang="en-US" sz="900">
              <a:ea typeface="Calibri" panose="020F0502020204030204" pitchFamily="34" charset="0"/>
            </a:endParaRPr>
          </a:p>
        </p:txBody>
      </p:sp>
    </p:spTree>
    <p:extLst>
      <p:ext uri="{BB962C8B-B14F-4D97-AF65-F5344CB8AC3E}">
        <p14:creationId xmlns:p14="http://schemas.microsoft.com/office/powerpoint/2010/main" val="24718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E1AC-2F4C-9937-FD05-F07D7803BBCA}"/>
              </a:ext>
            </a:extLst>
          </p:cNvPr>
          <p:cNvSpPr>
            <a:spLocks noGrp="1"/>
          </p:cNvSpPr>
          <p:nvPr>
            <p:ph type="title"/>
          </p:nvPr>
        </p:nvSpPr>
        <p:spPr/>
        <p:txBody>
          <a:bodyPr/>
          <a:lstStyle/>
          <a:p>
            <a:r>
              <a:rPr lang="en-US" b="1">
                <a:solidFill>
                  <a:schemeClr val="tx2"/>
                </a:solidFill>
              </a:rPr>
              <a:t>What to expect in the MyJobCorps 3.2 release</a:t>
            </a:r>
          </a:p>
        </p:txBody>
      </p:sp>
      <p:sp>
        <p:nvSpPr>
          <p:cNvPr id="6" name="Title 1">
            <a:extLst>
              <a:ext uri="{FF2B5EF4-FFF2-40B4-BE49-F238E27FC236}">
                <a16:creationId xmlns:a16="http://schemas.microsoft.com/office/drawing/2014/main" id="{1D0233BF-308F-8CCA-D535-EA0B0A26F012}"/>
              </a:ext>
            </a:extLst>
          </p:cNvPr>
          <p:cNvSpPr txBox="1">
            <a:spLocks/>
          </p:cNvSpPr>
          <p:nvPr/>
        </p:nvSpPr>
        <p:spPr>
          <a:xfrm>
            <a:off x="448732" y="514350"/>
            <a:ext cx="7552267" cy="337346"/>
          </a:xfrm>
          <a:prstGeom prst="rect">
            <a:avLst/>
          </a:prstGeom>
        </p:spPr>
        <p:txBody>
          <a:bodyPr vert="horz" lIns="91440" tIns="45720" rIns="91440" bIns="45720" rtlCol="0" anchor="ctr">
            <a:noAutofit/>
          </a:bodyPr>
          <a:lstStyle>
            <a:lvl1pPr algn="l" defTabSz="342900" rtl="0" eaLnBrk="1" latinLnBrk="0" hangingPunct="1">
              <a:spcBef>
                <a:spcPct val="0"/>
              </a:spcBef>
              <a:buNone/>
              <a:defRPr sz="2400" kern="1200">
                <a:solidFill>
                  <a:schemeClr val="tx1"/>
                </a:solidFill>
                <a:latin typeface="+mj-lt"/>
                <a:ea typeface="+mj-ea"/>
                <a:cs typeface="Georgia"/>
              </a:defRPr>
            </a:lvl1pPr>
          </a:lstStyle>
          <a:p>
            <a:r>
              <a:rPr lang="en-US" sz="1800"/>
              <a:t>New Features and Enhancements will be available </a:t>
            </a:r>
            <a:r>
              <a:rPr lang="en-US" sz="1800" b="1"/>
              <a:t>Friday, September 27</a:t>
            </a:r>
            <a:r>
              <a:rPr lang="en-US" sz="1800" b="1" baseline="30000"/>
              <a:t>th</a:t>
            </a:r>
            <a:r>
              <a:rPr lang="en-US" sz="1800" b="1"/>
              <a:t> </a:t>
            </a:r>
          </a:p>
        </p:txBody>
      </p:sp>
      <p:sp>
        <p:nvSpPr>
          <p:cNvPr id="3" name="Content Placeholder 2">
            <a:extLst>
              <a:ext uri="{FF2B5EF4-FFF2-40B4-BE49-F238E27FC236}">
                <a16:creationId xmlns:a16="http://schemas.microsoft.com/office/drawing/2014/main" id="{D2D9506D-AE1C-D7F4-0463-F68EF00C0FD8}"/>
              </a:ext>
            </a:extLst>
          </p:cNvPr>
          <p:cNvSpPr>
            <a:spLocks noGrp="1"/>
          </p:cNvSpPr>
          <p:nvPr>
            <p:ph idx="1"/>
          </p:nvPr>
        </p:nvSpPr>
        <p:spPr>
          <a:xfrm>
            <a:off x="448732" y="1047750"/>
            <a:ext cx="7552267" cy="3276600"/>
          </a:xfrm>
        </p:spPr>
        <p:txBody>
          <a:bodyPr>
            <a:normAutofit/>
          </a:bodyPr>
          <a:lstStyle/>
          <a:p>
            <a:r>
              <a:rPr lang="en-US"/>
              <a:t>Expedited Enrollment Case Processing in Gateway</a:t>
            </a:r>
          </a:p>
          <a:p>
            <a:r>
              <a:rPr lang="en-US"/>
              <a:t>Readmissions Check Enhancement</a:t>
            </a:r>
          </a:p>
          <a:p>
            <a:r>
              <a:rPr lang="en-US"/>
              <a:t>Updated Readmit Waiver Workflow </a:t>
            </a:r>
          </a:p>
          <a:p>
            <a:r>
              <a:rPr lang="en-US"/>
              <a:t>Refined Case Milestones</a:t>
            </a:r>
          </a:p>
          <a:p>
            <a:r>
              <a:rPr lang="en-US"/>
              <a:t>Enhanced Communications Log Experience</a:t>
            </a:r>
          </a:p>
          <a:p>
            <a:pPr lvl="1"/>
            <a:r>
              <a:rPr lang="en-US"/>
              <a:t>Integration with Case Notes</a:t>
            </a:r>
          </a:p>
          <a:p>
            <a:pPr lvl="1"/>
            <a:r>
              <a:rPr lang="en-US"/>
              <a:t>Applicant Customer Support Requests </a:t>
            </a:r>
          </a:p>
          <a:p>
            <a:r>
              <a:rPr lang="en-US"/>
              <a:t>New Reports in Gateway</a:t>
            </a:r>
          </a:p>
          <a:p>
            <a:pPr lvl="1"/>
            <a:r>
              <a:rPr lang="en-US"/>
              <a:t>Application Summary</a:t>
            </a:r>
          </a:p>
          <a:p>
            <a:pPr lvl="1"/>
            <a:r>
              <a:rPr lang="en-US"/>
              <a:t>Pending Arrivals</a:t>
            </a:r>
          </a:p>
        </p:txBody>
      </p:sp>
      <p:sp>
        <p:nvSpPr>
          <p:cNvPr id="4" name="Slide Number Placeholder 3">
            <a:extLst>
              <a:ext uri="{FF2B5EF4-FFF2-40B4-BE49-F238E27FC236}">
                <a16:creationId xmlns:a16="http://schemas.microsoft.com/office/drawing/2014/main" id="{6C44E9DC-8B88-68E8-6FD3-2B15BC21C93E}"/>
              </a:ext>
            </a:extLst>
          </p:cNvPr>
          <p:cNvSpPr>
            <a:spLocks noGrp="1"/>
          </p:cNvSpPr>
          <p:nvPr>
            <p:ph type="sldNum" sz="quarter" idx="10"/>
          </p:nvPr>
        </p:nvSpPr>
        <p:spPr/>
        <p:txBody>
          <a:bodyPr/>
          <a:lstStyle/>
          <a:p>
            <a:fld id="{9B27D237-6C0D-5549-BE11-2040A22CBC71}" type="slidenum">
              <a:rPr lang="en-US" smtClean="0">
                <a:solidFill>
                  <a:srgbClr val="262626">
                    <a:tint val="75000"/>
                  </a:srgbClr>
                </a:solidFill>
              </a:rPr>
              <a:pPr/>
              <a:t>2</a:t>
            </a:fld>
            <a:endParaRPr lang="en-US">
              <a:solidFill>
                <a:srgbClr val="262626">
                  <a:tint val="75000"/>
                </a:srgbClr>
              </a:solidFill>
            </a:endParaRPr>
          </a:p>
        </p:txBody>
      </p:sp>
      <p:sp>
        <p:nvSpPr>
          <p:cNvPr id="7" name="Rectangle 6">
            <a:extLst>
              <a:ext uri="{FF2B5EF4-FFF2-40B4-BE49-F238E27FC236}">
                <a16:creationId xmlns:a16="http://schemas.microsoft.com/office/drawing/2014/main" id="{5A2F9F6F-6DB3-38AA-17A5-54D60E391968}"/>
              </a:ext>
              <a:ext uri="{C183D7F6-B498-43B3-948B-1728B52AA6E4}">
                <adec:decorative xmlns:adec="http://schemas.microsoft.com/office/drawing/2017/decorative" val="1"/>
              </a:ext>
            </a:extLst>
          </p:cNvPr>
          <p:cNvSpPr/>
          <p:nvPr/>
        </p:nvSpPr>
        <p:spPr>
          <a:xfrm>
            <a:off x="5181600" y="514350"/>
            <a:ext cx="2286000" cy="304800"/>
          </a:xfrm>
          <a:prstGeom prst="rect">
            <a:avLst/>
          </a:prstGeom>
          <a:solidFill>
            <a:srgbClr val="C3E9FB">
              <a:alpha val="50196"/>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99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Processing Expedited Enrollment Cases in Gateway</a:t>
            </a:r>
          </a:p>
        </p:txBody>
      </p:sp>
    </p:spTree>
    <p:extLst>
      <p:ext uri="{BB962C8B-B14F-4D97-AF65-F5344CB8AC3E}">
        <p14:creationId xmlns:p14="http://schemas.microsoft.com/office/powerpoint/2010/main" val="308802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C036-F062-47DB-C15A-178A33448D35}"/>
              </a:ext>
            </a:extLst>
          </p:cNvPr>
          <p:cNvSpPr>
            <a:spLocks noGrp="1"/>
          </p:cNvSpPr>
          <p:nvPr>
            <p:ph type="title"/>
          </p:nvPr>
        </p:nvSpPr>
        <p:spPr>
          <a:xfrm>
            <a:off x="448733" y="177003"/>
            <a:ext cx="7552267" cy="515429"/>
          </a:xfrm>
        </p:spPr>
        <p:txBody>
          <a:bodyPr/>
          <a:lstStyle/>
          <a:p>
            <a:r>
              <a:rPr lang="en-US" b="1" i="0">
                <a:solidFill>
                  <a:schemeClr val="accent2"/>
                </a:solidFill>
                <a:effectLst/>
              </a:rPr>
              <a:t>Applicants</a:t>
            </a:r>
            <a:br>
              <a:rPr lang="en-US" b="0" i="0">
                <a:solidFill>
                  <a:srgbClr val="000000"/>
                </a:solidFill>
                <a:effectLst/>
              </a:rPr>
            </a:br>
            <a:r>
              <a:rPr lang="en-US" sz="1600" b="0" i="0">
                <a:solidFill>
                  <a:srgbClr val="000000"/>
                </a:solidFill>
                <a:effectLst/>
              </a:rPr>
              <a:t>How </a:t>
            </a:r>
            <a:r>
              <a:rPr lang="en-US" sz="1600">
                <a:solidFill>
                  <a:srgbClr val="000000"/>
                </a:solidFill>
              </a:rPr>
              <a:t>applicant data</a:t>
            </a:r>
            <a:r>
              <a:rPr lang="en-US" sz="1600" b="0" i="0">
                <a:solidFill>
                  <a:srgbClr val="000000"/>
                </a:solidFill>
                <a:effectLst/>
              </a:rPr>
              <a:t> in MyJobCorps Portal trigger Expedited Enrollment</a:t>
            </a:r>
            <a:r>
              <a:rPr lang="en-US" sz="1600">
                <a:solidFill>
                  <a:srgbClr val="000000"/>
                </a:solidFill>
              </a:rPr>
              <a:t> criteria</a:t>
            </a:r>
            <a:endParaRPr lang="en-US" sz="1600"/>
          </a:p>
        </p:txBody>
      </p:sp>
      <p:sp>
        <p:nvSpPr>
          <p:cNvPr id="3" name="Content Placeholder 2">
            <a:extLst>
              <a:ext uri="{FF2B5EF4-FFF2-40B4-BE49-F238E27FC236}">
                <a16:creationId xmlns:a16="http://schemas.microsoft.com/office/drawing/2014/main" id="{F46FBE09-6F5F-3C83-5561-D67AC81B9F6B}"/>
              </a:ext>
            </a:extLst>
          </p:cNvPr>
          <p:cNvSpPr>
            <a:spLocks noGrp="1"/>
          </p:cNvSpPr>
          <p:nvPr>
            <p:ph idx="1"/>
          </p:nvPr>
        </p:nvSpPr>
        <p:spPr>
          <a:xfrm>
            <a:off x="816429" y="1352550"/>
            <a:ext cx="3728768" cy="2806700"/>
          </a:xfrm>
        </p:spPr>
        <p:txBody>
          <a:bodyPr vert="horz" lIns="91440" tIns="45720" rIns="91440" bIns="45720" rtlCol="0" anchor="t">
            <a:normAutofit lnSpcReduction="10000"/>
          </a:bodyPr>
          <a:lstStyle/>
          <a:p>
            <a:pPr marL="0" indent="0" algn="l">
              <a:buNone/>
            </a:pPr>
            <a:r>
              <a:rPr lang="en-US" sz="1600" b="1" i="0">
                <a:solidFill>
                  <a:schemeClr val="tx2"/>
                </a:solidFill>
                <a:effectLst/>
              </a:rPr>
              <a:t>Homelessness</a:t>
            </a:r>
            <a:r>
              <a:rPr lang="en-US" sz="1600" b="1" i="0">
                <a:solidFill>
                  <a:srgbClr val="000000"/>
                </a:solidFill>
                <a:effectLst/>
              </a:rPr>
              <a:t> </a:t>
            </a:r>
          </a:p>
          <a:p>
            <a:pPr marL="0" indent="0" algn="l">
              <a:spcBef>
                <a:spcPts val="0"/>
              </a:spcBef>
              <a:buNone/>
            </a:pPr>
            <a:r>
              <a:rPr lang="en-US" sz="1600">
                <a:solidFill>
                  <a:srgbClr val="000000"/>
                </a:solidFill>
              </a:rPr>
              <a:t>Any of the items m</a:t>
            </a:r>
            <a:r>
              <a:rPr lang="en-US" sz="1600" b="0" i="0">
                <a:solidFill>
                  <a:srgbClr val="000000"/>
                </a:solidFill>
                <a:effectLst/>
              </a:rPr>
              <a:t>arked in the "Home Life" section. </a:t>
            </a:r>
          </a:p>
          <a:p>
            <a:pPr marL="0" indent="0" algn="l">
              <a:buNone/>
            </a:pPr>
            <a:endParaRPr lang="en-US" sz="1600" b="0" i="0">
              <a:solidFill>
                <a:srgbClr val="000000"/>
              </a:solidFill>
              <a:effectLst/>
            </a:endParaRPr>
          </a:p>
          <a:p>
            <a:pPr marL="0" indent="0" algn="l">
              <a:buNone/>
            </a:pPr>
            <a:r>
              <a:rPr lang="en-US" sz="1600" b="1" i="0">
                <a:solidFill>
                  <a:schemeClr val="tx2"/>
                </a:solidFill>
                <a:effectLst/>
              </a:rPr>
              <a:t>Victim of Human Trafficking </a:t>
            </a:r>
          </a:p>
          <a:p>
            <a:pPr marL="0" indent="0" algn="l">
              <a:spcBef>
                <a:spcPts val="0"/>
              </a:spcBef>
              <a:buNone/>
            </a:pPr>
            <a:r>
              <a:rPr lang="en-US" sz="1600" i="0">
                <a:solidFill>
                  <a:srgbClr val="000000"/>
                </a:solidFill>
                <a:effectLst/>
              </a:rPr>
              <a:t>Selection marked in the "Personal Circumstances</a:t>
            </a:r>
            <a:r>
              <a:rPr lang="en-US" sz="1600" b="0" i="0">
                <a:solidFill>
                  <a:srgbClr val="000000"/>
                </a:solidFill>
                <a:effectLst/>
              </a:rPr>
              <a:t>" section. </a:t>
            </a:r>
          </a:p>
          <a:p>
            <a:pPr marL="0" indent="0">
              <a:buNone/>
            </a:pPr>
            <a:endParaRPr lang="en-US" sz="1600" b="1">
              <a:solidFill>
                <a:srgbClr val="000000"/>
              </a:solidFill>
            </a:endParaRPr>
          </a:p>
          <a:p>
            <a:pPr marL="0" indent="0">
              <a:buNone/>
            </a:pPr>
            <a:r>
              <a:rPr lang="en-US" sz="1600" b="1">
                <a:solidFill>
                  <a:schemeClr val="tx2"/>
                </a:solidFill>
              </a:rPr>
              <a:t>Natural or Man-Made </a:t>
            </a:r>
            <a:r>
              <a:rPr lang="en-US" sz="1600" b="1" i="0">
                <a:solidFill>
                  <a:schemeClr val="tx2"/>
                </a:solidFill>
                <a:effectLst/>
              </a:rPr>
              <a:t>Disaster </a:t>
            </a:r>
          </a:p>
          <a:p>
            <a:pPr marL="0" indent="0">
              <a:spcBef>
                <a:spcPts val="0"/>
              </a:spcBef>
              <a:buNone/>
            </a:pPr>
            <a:r>
              <a:rPr lang="en-US" sz="1600" i="0">
                <a:solidFill>
                  <a:srgbClr val="000000"/>
                </a:solidFill>
                <a:effectLst/>
              </a:rPr>
              <a:t>Selection marked </a:t>
            </a:r>
            <a:r>
              <a:rPr lang="en-US" sz="1600" b="0" i="0">
                <a:solidFill>
                  <a:srgbClr val="000000"/>
                </a:solidFill>
                <a:effectLst/>
              </a:rPr>
              <a:t>in the "Personal Circumstances" section. </a:t>
            </a:r>
          </a:p>
          <a:p>
            <a:pPr marL="0" indent="0" algn="l">
              <a:buNone/>
            </a:pPr>
            <a:endParaRPr lang="en-US" sz="1600" b="0" i="0">
              <a:solidFill>
                <a:srgbClr val="000000"/>
              </a:solidFill>
              <a:effectLst/>
            </a:endParaRPr>
          </a:p>
          <a:p>
            <a:pPr marL="0" indent="0" algn="l">
              <a:buNone/>
            </a:pPr>
            <a:endParaRPr lang="en-US" sz="1600" b="0" i="0">
              <a:solidFill>
                <a:srgbClr val="000000"/>
              </a:solidFill>
              <a:effectLst/>
            </a:endParaRPr>
          </a:p>
        </p:txBody>
      </p:sp>
      <p:grpSp>
        <p:nvGrpSpPr>
          <p:cNvPr id="14" name="Group 13">
            <a:extLst>
              <a:ext uri="{FF2B5EF4-FFF2-40B4-BE49-F238E27FC236}">
                <a16:creationId xmlns:a16="http://schemas.microsoft.com/office/drawing/2014/main" id="{9DA4F869-3843-526C-1843-2CC9A7FDF812}"/>
              </a:ext>
              <a:ext uri="{C183D7F6-B498-43B3-948B-1728B52AA6E4}">
                <adec:decorative xmlns:adec="http://schemas.microsoft.com/office/drawing/2017/decorative" val="1"/>
              </a:ext>
            </a:extLst>
          </p:cNvPr>
          <p:cNvGrpSpPr/>
          <p:nvPr/>
        </p:nvGrpSpPr>
        <p:grpSpPr>
          <a:xfrm>
            <a:off x="351064" y="2343150"/>
            <a:ext cx="457200" cy="457200"/>
            <a:chOff x="351064" y="1809750"/>
            <a:chExt cx="457200" cy="457200"/>
          </a:xfrm>
        </p:grpSpPr>
        <p:sp>
          <p:nvSpPr>
            <p:cNvPr id="8" name="Oval 7">
              <a:extLst>
                <a:ext uri="{FF2B5EF4-FFF2-40B4-BE49-F238E27FC236}">
                  <a16:creationId xmlns:a16="http://schemas.microsoft.com/office/drawing/2014/main" id="{E16B4A08-7ADD-0CF8-4849-A355A246074F}"/>
                </a:ext>
              </a:extLst>
            </p:cNvPr>
            <p:cNvSpPr/>
            <p:nvPr/>
          </p:nvSpPr>
          <p:spPr>
            <a:xfrm>
              <a:off x="351064" y="180975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0" name="Graphic 9" descr="Warning outline">
              <a:extLst>
                <a:ext uri="{FF2B5EF4-FFF2-40B4-BE49-F238E27FC236}">
                  <a16:creationId xmlns:a16="http://schemas.microsoft.com/office/drawing/2014/main" id="{E5ACE2E8-A564-B115-843C-9D3F0BCE58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683" y="1833155"/>
              <a:ext cx="365760" cy="365760"/>
            </a:xfrm>
            <a:prstGeom prst="rect">
              <a:avLst/>
            </a:prstGeom>
          </p:spPr>
        </p:pic>
      </p:grpSp>
      <p:grpSp>
        <p:nvGrpSpPr>
          <p:cNvPr id="13" name="Group 12">
            <a:extLst>
              <a:ext uri="{FF2B5EF4-FFF2-40B4-BE49-F238E27FC236}">
                <a16:creationId xmlns:a16="http://schemas.microsoft.com/office/drawing/2014/main" id="{1581F53B-3EBE-1B94-A8BF-86DA8763BED1}"/>
              </a:ext>
              <a:ext uri="{C183D7F6-B498-43B3-948B-1728B52AA6E4}">
                <adec:decorative xmlns:adec="http://schemas.microsoft.com/office/drawing/2017/decorative" val="1"/>
              </a:ext>
            </a:extLst>
          </p:cNvPr>
          <p:cNvGrpSpPr/>
          <p:nvPr/>
        </p:nvGrpSpPr>
        <p:grpSpPr>
          <a:xfrm>
            <a:off x="351064" y="1352550"/>
            <a:ext cx="457200" cy="457200"/>
            <a:chOff x="351064" y="895350"/>
            <a:chExt cx="457200" cy="457200"/>
          </a:xfrm>
        </p:grpSpPr>
        <p:sp>
          <p:nvSpPr>
            <p:cNvPr id="7" name="Oval 6">
              <a:extLst>
                <a:ext uri="{FF2B5EF4-FFF2-40B4-BE49-F238E27FC236}">
                  <a16:creationId xmlns:a16="http://schemas.microsoft.com/office/drawing/2014/main" id="{C51AEF47-A9F1-D6C8-0554-382AF8EA1489}"/>
                </a:ext>
              </a:extLst>
            </p:cNvPr>
            <p:cNvSpPr/>
            <p:nvPr/>
          </p:nvSpPr>
          <p:spPr>
            <a:xfrm>
              <a:off x="351064" y="89535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6" name="Graphic 15" descr="Work from home house outline">
              <a:extLst>
                <a:ext uri="{FF2B5EF4-FFF2-40B4-BE49-F238E27FC236}">
                  <a16:creationId xmlns:a16="http://schemas.microsoft.com/office/drawing/2014/main" id="{064EBC89-2A2C-AE19-9E77-952FCA4D35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1683" y="924742"/>
              <a:ext cx="365760" cy="365760"/>
            </a:xfrm>
            <a:prstGeom prst="rect">
              <a:avLst/>
            </a:prstGeom>
          </p:spPr>
        </p:pic>
      </p:grpSp>
      <p:sp>
        <p:nvSpPr>
          <p:cNvPr id="9" name="Text Placeholder 6">
            <a:extLst>
              <a:ext uri="{FF2B5EF4-FFF2-40B4-BE49-F238E27FC236}">
                <a16:creationId xmlns:a16="http://schemas.microsoft.com/office/drawing/2014/main" id="{2F309B5E-D0AF-A3A9-1E5F-B6FBC83469D8}"/>
              </a:ext>
            </a:extLst>
          </p:cNvPr>
          <p:cNvSpPr txBox="1">
            <a:spLocks/>
          </p:cNvSpPr>
          <p:nvPr/>
        </p:nvSpPr>
        <p:spPr>
          <a:xfrm>
            <a:off x="4986338" y="808050"/>
            <a:ext cx="3594325" cy="337346"/>
          </a:xfrm>
          <a:prstGeom prst="rect">
            <a:avLst/>
          </a:prstGeom>
        </p:spPr>
        <p:txBody>
          <a:bodyPr/>
          <a:lstStyle>
            <a:lvl1pPr marL="169069" indent="-169069" algn="l" defTabSz="342900" rtl="0" eaLnBrk="1" latinLnBrk="0" hangingPunct="1">
              <a:spcBef>
                <a:spcPct val="20000"/>
              </a:spcBef>
              <a:buClrTx/>
              <a:buFont typeface="Arial" charset="0"/>
              <a:buChar char="•"/>
              <a:defRPr sz="180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50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050" b="1">
                <a:solidFill>
                  <a:srgbClr val="000000"/>
                </a:solidFill>
              </a:rPr>
              <a:t>Screenshots of Applicant Portal.</a:t>
            </a:r>
          </a:p>
          <a:p>
            <a:endParaRPr lang="en-US" sz="1050" b="1"/>
          </a:p>
        </p:txBody>
      </p:sp>
      <p:grpSp>
        <p:nvGrpSpPr>
          <p:cNvPr id="19" name="Group 18">
            <a:extLst>
              <a:ext uri="{FF2B5EF4-FFF2-40B4-BE49-F238E27FC236}">
                <a16:creationId xmlns:a16="http://schemas.microsoft.com/office/drawing/2014/main" id="{C8FE4028-1880-C427-AC93-4AE433977D4D}"/>
              </a:ext>
              <a:ext uri="{C183D7F6-B498-43B3-948B-1728B52AA6E4}">
                <adec:decorative xmlns:adec="http://schemas.microsoft.com/office/drawing/2017/decorative" val="1"/>
              </a:ext>
            </a:extLst>
          </p:cNvPr>
          <p:cNvGrpSpPr/>
          <p:nvPr/>
        </p:nvGrpSpPr>
        <p:grpSpPr>
          <a:xfrm>
            <a:off x="359229" y="3319145"/>
            <a:ext cx="457200" cy="457200"/>
            <a:chOff x="323987" y="3420565"/>
            <a:chExt cx="457200" cy="457200"/>
          </a:xfrm>
        </p:grpSpPr>
        <p:sp>
          <p:nvSpPr>
            <p:cNvPr id="17" name="Oval 16">
              <a:extLst>
                <a:ext uri="{FF2B5EF4-FFF2-40B4-BE49-F238E27FC236}">
                  <a16:creationId xmlns:a16="http://schemas.microsoft.com/office/drawing/2014/main" id="{90E5E479-6200-6E7F-AC33-901D1B918D75}"/>
                </a:ext>
              </a:extLst>
            </p:cNvPr>
            <p:cNvSpPr/>
            <p:nvPr/>
          </p:nvSpPr>
          <p:spPr>
            <a:xfrm>
              <a:off x="323987" y="3420565"/>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8" name="Graphic 17" descr="Tornado outline">
              <a:extLst>
                <a:ext uri="{FF2B5EF4-FFF2-40B4-BE49-F238E27FC236}">
                  <a16:creationId xmlns:a16="http://schemas.microsoft.com/office/drawing/2014/main" id="{2DEE12C2-1EE9-60E9-C583-41B8FA28B00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74029" y="3477933"/>
              <a:ext cx="365760" cy="365760"/>
            </a:xfrm>
            <a:prstGeom prst="rect">
              <a:avLst/>
            </a:prstGeom>
          </p:spPr>
        </p:pic>
      </p:grpSp>
      <p:grpSp>
        <p:nvGrpSpPr>
          <p:cNvPr id="15" name="Group 14" descr="MyJobCorps Portal Application highlighting Home Life questions">
            <a:extLst>
              <a:ext uri="{FF2B5EF4-FFF2-40B4-BE49-F238E27FC236}">
                <a16:creationId xmlns:a16="http://schemas.microsoft.com/office/drawing/2014/main" id="{5C72C20F-5373-78D9-20C7-CE743184BB2B}"/>
              </a:ext>
            </a:extLst>
          </p:cNvPr>
          <p:cNvGrpSpPr/>
          <p:nvPr/>
        </p:nvGrpSpPr>
        <p:grpSpPr>
          <a:xfrm>
            <a:off x="5053831" y="1066973"/>
            <a:ext cx="3613375" cy="1824734"/>
            <a:chOff x="5053831" y="1066973"/>
            <a:chExt cx="3613375" cy="1824734"/>
          </a:xfrm>
        </p:grpSpPr>
        <p:grpSp>
          <p:nvGrpSpPr>
            <p:cNvPr id="22" name="Group 21" descr="MyJobCorps Portal Application highlighting the Home Life section">
              <a:extLst>
                <a:ext uri="{FF2B5EF4-FFF2-40B4-BE49-F238E27FC236}">
                  <a16:creationId xmlns:a16="http://schemas.microsoft.com/office/drawing/2014/main" id="{52F4B04F-72DF-CD03-37DB-25827A874BBE}"/>
                </a:ext>
              </a:extLst>
            </p:cNvPr>
            <p:cNvGrpSpPr/>
            <p:nvPr/>
          </p:nvGrpSpPr>
          <p:grpSpPr>
            <a:xfrm>
              <a:off x="5072881" y="1066973"/>
              <a:ext cx="3594325" cy="1824734"/>
              <a:chOff x="5072881" y="882823"/>
              <a:chExt cx="3594325" cy="1824734"/>
            </a:xfrm>
          </p:grpSpPr>
          <p:pic>
            <p:nvPicPr>
              <p:cNvPr id="5" name="Content Placeholder 9">
                <a:extLst>
                  <a:ext uri="{FF2B5EF4-FFF2-40B4-BE49-F238E27FC236}">
                    <a16:creationId xmlns:a16="http://schemas.microsoft.com/office/drawing/2014/main" id="{DC5CADDA-833A-B7EC-2529-CB14E4966A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47" r="5054"/>
              <a:stretch/>
            </p:blipFill>
            <p:spPr>
              <a:xfrm>
                <a:off x="5072881" y="882823"/>
                <a:ext cx="3594325" cy="1824734"/>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E22C1132-4EE1-8E26-2C57-B169CE6D7D9E}"/>
                  </a:ext>
                </a:extLst>
              </p:cNvPr>
              <p:cNvSpPr/>
              <p:nvPr/>
            </p:nvSpPr>
            <p:spPr>
              <a:xfrm>
                <a:off x="6060833" y="1776729"/>
                <a:ext cx="2454153" cy="923066"/>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43B3B8E-54E2-9625-C31A-064B303F03A1}"/>
                </a:ext>
                <a:ext uri="{C183D7F6-B498-43B3-948B-1728B52AA6E4}">
                  <adec:decorative xmlns:adec="http://schemas.microsoft.com/office/drawing/2017/decorative" val="1"/>
                </a:ext>
              </a:extLst>
            </p:cNvPr>
            <p:cNvSpPr/>
            <p:nvPr/>
          </p:nvSpPr>
          <p:spPr>
            <a:xfrm>
              <a:off x="5053831" y="1613463"/>
              <a:ext cx="953269" cy="1486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descr="MyJobCorps Portal Application highlighting Personal Circumstances selections">
            <a:extLst>
              <a:ext uri="{FF2B5EF4-FFF2-40B4-BE49-F238E27FC236}">
                <a16:creationId xmlns:a16="http://schemas.microsoft.com/office/drawing/2014/main" id="{62A1F271-F1FD-3F55-E95E-E88EB4837B9D}"/>
              </a:ext>
            </a:extLst>
          </p:cNvPr>
          <p:cNvGrpSpPr/>
          <p:nvPr/>
        </p:nvGrpSpPr>
        <p:grpSpPr>
          <a:xfrm>
            <a:off x="5053831" y="2965398"/>
            <a:ext cx="3613375" cy="1824734"/>
            <a:chOff x="5053831" y="2965398"/>
            <a:chExt cx="3613375" cy="1824734"/>
          </a:xfrm>
        </p:grpSpPr>
        <p:grpSp>
          <p:nvGrpSpPr>
            <p:cNvPr id="21" name="Group 20" descr="MyJobCorps Portal Application highlighting the Personal Circumstances section">
              <a:extLst>
                <a:ext uri="{FF2B5EF4-FFF2-40B4-BE49-F238E27FC236}">
                  <a16:creationId xmlns:a16="http://schemas.microsoft.com/office/drawing/2014/main" id="{6DE00C9A-0AC8-51D5-3336-A5258F8D99CE}"/>
                </a:ext>
              </a:extLst>
            </p:cNvPr>
            <p:cNvGrpSpPr/>
            <p:nvPr/>
          </p:nvGrpSpPr>
          <p:grpSpPr>
            <a:xfrm>
              <a:off x="5072881" y="2965398"/>
              <a:ext cx="3594325" cy="1824734"/>
              <a:chOff x="5072881" y="2965398"/>
              <a:chExt cx="3594325" cy="1824734"/>
            </a:xfrm>
          </p:grpSpPr>
          <p:pic>
            <p:nvPicPr>
              <p:cNvPr id="6" name="Content Placeholder 9">
                <a:extLst>
                  <a:ext uri="{FF2B5EF4-FFF2-40B4-BE49-F238E27FC236}">
                    <a16:creationId xmlns:a16="http://schemas.microsoft.com/office/drawing/2014/main" id="{5CE10306-F93B-FB0B-9DD0-4C19F2D2795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46" r="5053"/>
              <a:stretch/>
            </p:blipFill>
            <p:spPr>
              <a:xfrm>
                <a:off x="5072881" y="2965398"/>
                <a:ext cx="3594325" cy="1824734"/>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56F2E07-7D0F-EF43-EAA9-0A6C6E7D22D2}"/>
                  </a:ext>
                </a:extLst>
              </p:cNvPr>
              <p:cNvSpPr/>
              <p:nvPr/>
            </p:nvSpPr>
            <p:spPr>
              <a:xfrm>
                <a:off x="6280204" y="4159250"/>
                <a:ext cx="696862" cy="40322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DA5EA4-7E75-77D2-383A-408235BF3443}"/>
                  </a:ext>
                </a:extLst>
              </p:cNvPr>
              <p:cNvSpPr/>
              <p:nvPr/>
            </p:nvSpPr>
            <p:spPr>
              <a:xfrm>
                <a:off x="7013627" y="4159250"/>
                <a:ext cx="696862" cy="40322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D164BB2-2455-FDBB-D7C5-0CABF6D43327}"/>
                </a:ext>
                <a:ext uri="{C183D7F6-B498-43B3-948B-1728B52AA6E4}">
                  <adec:decorative xmlns:adec="http://schemas.microsoft.com/office/drawing/2017/decorative" val="1"/>
                </a:ext>
              </a:extLst>
            </p:cNvPr>
            <p:cNvSpPr/>
            <p:nvPr/>
          </p:nvSpPr>
          <p:spPr>
            <a:xfrm>
              <a:off x="5053831" y="3877765"/>
              <a:ext cx="953269" cy="1486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48E924E-668F-4176-6E1A-8B9812B9E378}"/>
              </a:ext>
            </a:extLst>
          </p:cNvPr>
          <p:cNvSpPr>
            <a:spLocks noGrp="1"/>
          </p:cNvSpPr>
          <p:nvPr>
            <p:ph type="sldNum" sz="quarter" idx="10"/>
          </p:nvPr>
        </p:nvSpPr>
        <p:spPr/>
        <p:txBody>
          <a:bodyPr/>
          <a:lstStyle/>
          <a:p>
            <a:fld id="{9B27D237-6C0D-5549-BE11-2040A22CBC71}" type="slidenum">
              <a:rPr lang="en-US" smtClean="0">
                <a:solidFill>
                  <a:srgbClr val="262626">
                    <a:tint val="75000"/>
                  </a:srgbClr>
                </a:solidFill>
              </a:rPr>
              <a:pPr/>
              <a:t>4</a:t>
            </a:fld>
            <a:endParaRPr lang="en-US">
              <a:solidFill>
                <a:srgbClr val="262626">
                  <a:tint val="75000"/>
                </a:srgbClr>
              </a:solidFill>
            </a:endParaRPr>
          </a:p>
        </p:txBody>
      </p:sp>
    </p:spTree>
    <p:extLst>
      <p:ext uri="{BB962C8B-B14F-4D97-AF65-F5344CB8AC3E}">
        <p14:creationId xmlns:p14="http://schemas.microsoft.com/office/powerpoint/2010/main" val="368085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C036-F062-47DB-C15A-178A33448D35}"/>
              </a:ext>
            </a:extLst>
          </p:cNvPr>
          <p:cNvSpPr>
            <a:spLocks noGrp="1"/>
          </p:cNvSpPr>
          <p:nvPr>
            <p:ph type="title"/>
          </p:nvPr>
        </p:nvSpPr>
        <p:spPr>
          <a:xfrm>
            <a:off x="448733" y="177004"/>
            <a:ext cx="8349485" cy="337346"/>
          </a:xfrm>
        </p:spPr>
        <p:txBody>
          <a:bodyPr/>
          <a:lstStyle/>
          <a:p>
            <a:pPr algn="l"/>
            <a:r>
              <a:rPr lang="en-US" b="1" i="0">
                <a:solidFill>
                  <a:schemeClr val="tx2"/>
                </a:solidFill>
                <a:effectLst/>
              </a:rPr>
              <a:t>Admissions Staff</a:t>
            </a:r>
            <a:br>
              <a:rPr lang="en-US" b="0" i="0">
                <a:solidFill>
                  <a:srgbClr val="000000"/>
                </a:solidFill>
                <a:effectLst/>
              </a:rPr>
            </a:br>
            <a:r>
              <a:rPr lang="en-US" sz="1600" b="0" i="0">
                <a:solidFill>
                  <a:srgbClr val="000000"/>
                </a:solidFill>
                <a:effectLst/>
              </a:rPr>
              <a:t>How to identify an Expedited Enrollment Cases in MyJobCorps Gateway</a:t>
            </a:r>
          </a:p>
        </p:txBody>
      </p:sp>
      <p:sp>
        <p:nvSpPr>
          <p:cNvPr id="3" name="Content Placeholder 2">
            <a:extLst>
              <a:ext uri="{FF2B5EF4-FFF2-40B4-BE49-F238E27FC236}">
                <a16:creationId xmlns:a16="http://schemas.microsoft.com/office/drawing/2014/main" id="{F46FBE09-6F5F-3C83-5561-D67AC81B9F6B}"/>
              </a:ext>
            </a:extLst>
          </p:cNvPr>
          <p:cNvSpPr>
            <a:spLocks noGrp="1"/>
          </p:cNvSpPr>
          <p:nvPr>
            <p:ph idx="1"/>
          </p:nvPr>
        </p:nvSpPr>
        <p:spPr>
          <a:xfrm>
            <a:off x="448733" y="901700"/>
            <a:ext cx="2675467" cy="3069372"/>
          </a:xfrm>
          <a:noFill/>
        </p:spPr>
        <p:txBody>
          <a:bodyPr>
            <a:normAutofit fontScale="92500"/>
          </a:bodyPr>
          <a:lstStyle/>
          <a:p>
            <a:pPr>
              <a:spcBef>
                <a:spcPts val="1200"/>
              </a:spcBef>
            </a:pPr>
            <a:r>
              <a:rPr lang="en-US" sz="1200" i="0" dirty="0">
                <a:solidFill>
                  <a:srgbClr val="000000"/>
                </a:solidFill>
                <a:effectLst/>
              </a:rPr>
              <a:t>If an applicant answered a question, or made a selection, in their submitted MyJobCorps </a:t>
            </a:r>
            <a:r>
              <a:rPr lang="en-US" sz="1200" dirty="0">
                <a:solidFill>
                  <a:srgbClr val="000000"/>
                </a:solidFill>
              </a:rPr>
              <a:t>Portal </a:t>
            </a:r>
            <a:r>
              <a:rPr lang="en-US" sz="1200" i="0" dirty="0">
                <a:solidFill>
                  <a:srgbClr val="000000"/>
                </a:solidFill>
                <a:effectLst/>
              </a:rPr>
              <a:t>application </a:t>
            </a:r>
            <a:r>
              <a:rPr lang="en-US" sz="1200" dirty="0">
                <a:solidFill>
                  <a:srgbClr val="000000"/>
                </a:solidFill>
              </a:rPr>
              <a:t>that triggered Expedited Enrollment status, the urgency status in MyJobCorps Gateway will change from </a:t>
            </a:r>
            <a:r>
              <a:rPr lang="en-US" sz="1200" b="1" dirty="0">
                <a:solidFill>
                  <a:srgbClr val="000000"/>
                </a:solidFill>
                <a:highlight>
                  <a:srgbClr val="34C37B"/>
                </a:highlight>
              </a:rPr>
              <a:t>Standard</a:t>
            </a:r>
            <a:r>
              <a:rPr lang="en-US" sz="1200" dirty="0">
                <a:solidFill>
                  <a:srgbClr val="000000"/>
                </a:solidFill>
              </a:rPr>
              <a:t> to </a:t>
            </a:r>
            <a:r>
              <a:rPr lang="en-US" sz="1200" b="1" dirty="0">
                <a:solidFill>
                  <a:schemeClr val="bg1"/>
                </a:solidFill>
                <a:highlight>
                  <a:srgbClr val="800000"/>
                </a:highlight>
              </a:rPr>
              <a:t>Expedited</a:t>
            </a:r>
            <a:r>
              <a:rPr lang="en-US" sz="1200" dirty="0">
                <a:solidFill>
                  <a:srgbClr val="000000"/>
                </a:solidFill>
              </a:rPr>
              <a:t>. </a:t>
            </a:r>
          </a:p>
          <a:p>
            <a:pPr>
              <a:spcBef>
                <a:spcPts val="1200"/>
              </a:spcBef>
            </a:pPr>
            <a:r>
              <a:rPr lang="en-US" sz="1200" dirty="0">
                <a:solidFill>
                  <a:srgbClr val="000000"/>
                </a:solidFill>
              </a:rPr>
              <a:t>Admissions Staff can identify Expedited within the following views:</a:t>
            </a:r>
          </a:p>
          <a:p>
            <a:pPr marL="457200" lvl="1" indent="-174625">
              <a:spcBef>
                <a:spcPts val="1200"/>
              </a:spcBef>
            </a:pPr>
            <a:r>
              <a:rPr lang="en-US" sz="1200" dirty="0">
                <a:solidFill>
                  <a:srgbClr val="000000"/>
                </a:solidFill>
              </a:rPr>
              <a:t>The </a:t>
            </a:r>
            <a:r>
              <a:rPr lang="en-US" sz="1200" b="1" dirty="0">
                <a:solidFill>
                  <a:srgbClr val="000000"/>
                </a:solidFill>
              </a:rPr>
              <a:t>Home</a:t>
            </a:r>
            <a:r>
              <a:rPr lang="en-US" sz="1200" dirty="0">
                <a:solidFill>
                  <a:srgbClr val="000000"/>
                </a:solidFill>
              </a:rPr>
              <a:t> and </a:t>
            </a:r>
            <a:r>
              <a:rPr lang="en-US" sz="1200" b="1" dirty="0">
                <a:solidFill>
                  <a:srgbClr val="000000"/>
                </a:solidFill>
              </a:rPr>
              <a:t>All Cases </a:t>
            </a:r>
            <a:r>
              <a:rPr lang="en-US" sz="1200" dirty="0">
                <a:solidFill>
                  <a:srgbClr val="000000"/>
                </a:solidFill>
              </a:rPr>
              <a:t>view within in MyJobCorps Gateway.</a:t>
            </a:r>
          </a:p>
          <a:p>
            <a:pPr marL="457200" lvl="1" indent="-174625">
              <a:spcBef>
                <a:spcPts val="1200"/>
              </a:spcBef>
            </a:pPr>
            <a:r>
              <a:rPr lang="en-US" sz="1200" dirty="0">
                <a:solidFill>
                  <a:srgbClr val="000000"/>
                </a:solidFill>
              </a:rPr>
              <a:t>The expedited flag </a:t>
            </a:r>
            <a:r>
              <a:rPr lang="en-US" sz="1200" i="0" dirty="0">
                <a:solidFill>
                  <a:srgbClr val="000000"/>
                </a:solidFill>
                <a:effectLst/>
              </a:rPr>
              <a:t>is visible on the </a:t>
            </a:r>
            <a:r>
              <a:rPr lang="en-US" sz="1200" b="1" i="0" dirty="0">
                <a:solidFill>
                  <a:srgbClr val="000000"/>
                </a:solidFill>
                <a:effectLst/>
              </a:rPr>
              <a:t>Summary</a:t>
            </a:r>
            <a:r>
              <a:rPr lang="en-US" sz="1200" i="0" dirty="0">
                <a:solidFill>
                  <a:srgbClr val="000000"/>
                </a:solidFill>
                <a:effectLst/>
              </a:rPr>
              <a:t> </a:t>
            </a:r>
            <a:r>
              <a:rPr lang="en-US" sz="1200" b="1" i="0" dirty="0">
                <a:solidFill>
                  <a:srgbClr val="000000"/>
                </a:solidFill>
                <a:effectLst/>
              </a:rPr>
              <a:t>tab</a:t>
            </a:r>
            <a:r>
              <a:rPr lang="en-US" sz="1200" i="0" dirty="0">
                <a:solidFill>
                  <a:srgbClr val="000000"/>
                </a:solidFill>
                <a:effectLst/>
              </a:rPr>
              <a:t> within the Applicant Record wh</a:t>
            </a:r>
            <a:r>
              <a:rPr lang="en-US" sz="1200" dirty="0">
                <a:solidFill>
                  <a:srgbClr val="000000"/>
                </a:solidFill>
              </a:rPr>
              <a:t>en staff click into an Applicant’s record.</a:t>
            </a:r>
            <a:endParaRPr lang="en-US" sz="1200" i="0" dirty="0">
              <a:solidFill>
                <a:srgbClr val="000000"/>
              </a:solidFill>
              <a:effectLst/>
            </a:endParaRPr>
          </a:p>
        </p:txBody>
      </p:sp>
      <p:sp>
        <p:nvSpPr>
          <p:cNvPr id="14" name="Text Placeholder 6">
            <a:extLst>
              <a:ext uri="{FF2B5EF4-FFF2-40B4-BE49-F238E27FC236}">
                <a16:creationId xmlns:a16="http://schemas.microsoft.com/office/drawing/2014/main" id="{B98E2D6E-DD89-2E52-0CDE-C9A7B28168EA}"/>
              </a:ext>
            </a:extLst>
          </p:cNvPr>
          <p:cNvSpPr txBox="1">
            <a:spLocks/>
          </p:cNvSpPr>
          <p:nvPr/>
        </p:nvSpPr>
        <p:spPr>
          <a:xfrm>
            <a:off x="3124200" y="692458"/>
            <a:ext cx="2438400" cy="185182"/>
          </a:xfrm>
          <a:prstGeom prst="rect">
            <a:avLst/>
          </a:prstGeom>
        </p:spPr>
        <p:txBody>
          <a:bodyPr/>
          <a:lstStyle>
            <a:lvl1pPr marL="169069" indent="-169069" algn="l" defTabSz="342900" rtl="0" eaLnBrk="1" latinLnBrk="0" hangingPunct="1">
              <a:spcBef>
                <a:spcPct val="20000"/>
              </a:spcBef>
              <a:buClrTx/>
              <a:buFont typeface="Arial" charset="0"/>
              <a:buChar char="•"/>
              <a:defRPr sz="180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50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050">
                <a:solidFill>
                  <a:srgbClr val="000000"/>
                </a:solidFill>
              </a:rPr>
              <a:t>Screenshot of Gateway Home screen</a:t>
            </a:r>
            <a:endParaRPr lang="en-US" sz="1050"/>
          </a:p>
        </p:txBody>
      </p:sp>
      <p:grpSp>
        <p:nvGrpSpPr>
          <p:cNvPr id="15" name="Group 14" descr="MyJobCorps Gateway Home screen highlighting Urgency Status of Assigned Applicants">
            <a:extLst>
              <a:ext uri="{FF2B5EF4-FFF2-40B4-BE49-F238E27FC236}">
                <a16:creationId xmlns:a16="http://schemas.microsoft.com/office/drawing/2014/main" id="{B3FDB315-53A0-8EF0-3581-ABB1277B1569}"/>
              </a:ext>
            </a:extLst>
          </p:cNvPr>
          <p:cNvGrpSpPr/>
          <p:nvPr/>
        </p:nvGrpSpPr>
        <p:grpSpPr>
          <a:xfrm>
            <a:off x="3180126" y="929602"/>
            <a:ext cx="5820862" cy="1893596"/>
            <a:chOff x="3180126" y="929602"/>
            <a:chExt cx="5820862" cy="1893596"/>
          </a:xfrm>
        </p:grpSpPr>
        <p:pic>
          <p:nvPicPr>
            <p:cNvPr id="5" name="Content Placeholder 12" descr="A screenshot of a computer screen&#10;&#10;Description automatically generated">
              <a:extLst>
                <a:ext uri="{FF2B5EF4-FFF2-40B4-BE49-F238E27FC236}">
                  <a16:creationId xmlns:a16="http://schemas.microsoft.com/office/drawing/2014/main" id="{58CBD71E-9886-88F8-82C0-5C1203CAD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456"/>
            <a:stretch/>
          </p:blipFill>
          <p:spPr>
            <a:xfrm>
              <a:off x="3180126" y="929602"/>
              <a:ext cx="5820862" cy="1893596"/>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BD7C2891-836B-6B22-150F-41EE72D43C40}"/>
                </a:ext>
              </a:extLst>
            </p:cNvPr>
            <p:cNvSpPr/>
            <p:nvPr/>
          </p:nvSpPr>
          <p:spPr>
            <a:xfrm>
              <a:off x="4451349" y="1436311"/>
              <a:ext cx="369913" cy="1386887"/>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DF1CCE-B284-13DD-8F1D-E23BBA602790}"/>
                </a:ext>
              </a:extLst>
            </p:cNvPr>
            <p:cNvSpPr/>
            <p:nvPr/>
          </p:nvSpPr>
          <p:spPr>
            <a:xfrm>
              <a:off x="3180127" y="1150561"/>
              <a:ext cx="229824" cy="27224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 Placeholder 6">
            <a:extLst>
              <a:ext uri="{FF2B5EF4-FFF2-40B4-BE49-F238E27FC236}">
                <a16:creationId xmlns:a16="http://schemas.microsoft.com/office/drawing/2014/main" id="{930CFCE0-1CCE-5002-4B19-D7147385A8F8}"/>
              </a:ext>
            </a:extLst>
          </p:cNvPr>
          <p:cNvSpPr txBox="1">
            <a:spLocks/>
          </p:cNvSpPr>
          <p:nvPr/>
        </p:nvSpPr>
        <p:spPr>
          <a:xfrm>
            <a:off x="3124200" y="2867195"/>
            <a:ext cx="2724150" cy="193074"/>
          </a:xfrm>
          <a:prstGeom prst="rect">
            <a:avLst/>
          </a:prstGeom>
        </p:spPr>
        <p:txBody>
          <a:bodyPr/>
          <a:lstStyle>
            <a:lvl1pPr marL="169069" indent="-169069" algn="l" defTabSz="342900" rtl="0" eaLnBrk="1" latinLnBrk="0" hangingPunct="1">
              <a:spcBef>
                <a:spcPct val="20000"/>
              </a:spcBef>
              <a:buClrTx/>
              <a:buFont typeface="Arial" charset="0"/>
              <a:buChar char="•"/>
              <a:defRPr sz="180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50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050">
                <a:solidFill>
                  <a:srgbClr val="000000"/>
                </a:solidFill>
              </a:rPr>
              <a:t>Screenshot of Applicant Record view</a:t>
            </a:r>
          </a:p>
          <a:p>
            <a:pPr marL="0" indent="0">
              <a:buNone/>
            </a:pPr>
            <a:endParaRPr lang="en-US" sz="1050">
              <a:solidFill>
                <a:srgbClr val="000000"/>
              </a:solidFill>
            </a:endParaRPr>
          </a:p>
          <a:p>
            <a:endParaRPr lang="en-US" sz="1050"/>
          </a:p>
        </p:txBody>
      </p:sp>
      <p:grpSp>
        <p:nvGrpSpPr>
          <p:cNvPr id="16" name="Group 15" descr="MyJobCorps Applicant Summary screen highlighting Urgency Status ">
            <a:extLst>
              <a:ext uri="{FF2B5EF4-FFF2-40B4-BE49-F238E27FC236}">
                <a16:creationId xmlns:a16="http://schemas.microsoft.com/office/drawing/2014/main" id="{7AFF3D31-0D98-C600-F83A-4F96410C0A51}"/>
              </a:ext>
            </a:extLst>
          </p:cNvPr>
          <p:cNvGrpSpPr/>
          <p:nvPr/>
        </p:nvGrpSpPr>
        <p:grpSpPr>
          <a:xfrm>
            <a:off x="3180126" y="3113656"/>
            <a:ext cx="5820862" cy="1802040"/>
            <a:chOff x="3180126" y="3113656"/>
            <a:chExt cx="5820862" cy="1802040"/>
          </a:xfrm>
        </p:grpSpPr>
        <p:pic>
          <p:nvPicPr>
            <p:cNvPr id="8" name="Content Placeholder 12">
              <a:extLst>
                <a:ext uri="{FF2B5EF4-FFF2-40B4-BE49-F238E27FC236}">
                  <a16:creationId xmlns:a16="http://schemas.microsoft.com/office/drawing/2014/main" id="{569E1759-0B58-8C4F-0153-256CC84BDE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029"/>
            <a:stretch/>
          </p:blipFill>
          <p:spPr>
            <a:xfrm>
              <a:off x="3180126" y="3113656"/>
              <a:ext cx="5820862" cy="180204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F082A715-71CC-521F-585B-F2A301E4F70B}"/>
                </a:ext>
              </a:extLst>
            </p:cNvPr>
            <p:cNvSpPr/>
            <p:nvPr/>
          </p:nvSpPr>
          <p:spPr>
            <a:xfrm>
              <a:off x="6267449" y="3974005"/>
              <a:ext cx="836387" cy="15544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F3B7FF-9064-A91A-DD0E-7E32E4EBDA05}"/>
                </a:ext>
              </a:extLst>
            </p:cNvPr>
            <p:cNvSpPr/>
            <p:nvPr/>
          </p:nvSpPr>
          <p:spPr>
            <a:xfrm>
              <a:off x="3487849" y="3322031"/>
              <a:ext cx="328502" cy="16262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48E924E-668F-4176-6E1A-8B9812B9E378}"/>
              </a:ext>
            </a:extLst>
          </p:cNvPr>
          <p:cNvSpPr>
            <a:spLocks noGrp="1"/>
          </p:cNvSpPr>
          <p:nvPr>
            <p:ph type="sldNum" sz="quarter" idx="10"/>
          </p:nvPr>
        </p:nvSpPr>
        <p:spPr/>
        <p:txBody>
          <a:bodyPr/>
          <a:lstStyle/>
          <a:p>
            <a:fld id="{9B27D237-6C0D-5549-BE11-2040A22CBC71}" type="slidenum">
              <a:rPr lang="en-US" smtClean="0">
                <a:solidFill>
                  <a:srgbClr val="262626">
                    <a:tint val="75000"/>
                  </a:srgbClr>
                </a:solidFill>
              </a:rPr>
              <a:pPr/>
              <a:t>5</a:t>
            </a:fld>
            <a:endParaRPr lang="en-US">
              <a:solidFill>
                <a:srgbClr val="262626">
                  <a:tint val="75000"/>
                </a:srgbClr>
              </a:solidFill>
            </a:endParaRPr>
          </a:p>
        </p:txBody>
      </p:sp>
    </p:spTree>
    <p:extLst>
      <p:ext uri="{BB962C8B-B14F-4D97-AF65-F5344CB8AC3E}">
        <p14:creationId xmlns:p14="http://schemas.microsoft.com/office/powerpoint/2010/main" val="368459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C036-F062-47DB-C15A-178A33448D35}"/>
              </a:ext>
            </a:extLst>
          </p:cNvPr>
          <p:cNvSpPr>
            <a:spLocks noGrp="1"/>
          </p:cNvSpPr>
          <p:nvPr>
            <p:ph type="title"/>
          </p:nvPr>
        </p:nvSpPr>
        <p:spPr/>
        <p:txBody>
          <a:bodyPr/>
          <a:lstStyle/>
          <a:p>
            <a:r>
              <a:rPr lang="en-US" b="1" i="0">
                <a:solidFill>
                  <a:schemeClr val="tx2"/>
                </a:solidFill>
                <a:effectLst/>
              </a:rPr>
              <a:t>Admissions Staff </a:t>
            </a:r>
            <a:br>
              <a:rPr lang="en-US" b="1" i="0">
                <a:solidFill>
                  <a:schemeClr val="tx2"/>
                </a:solidFill>
                <a:effectLst/>
              </a:rPr>
            </a:br>
            <a:r>
              <a:rPr lang="en-US" sz="1600" b="0" i="0">
                <a:solidFill>
                  <a:srgbClr val="000000"/>
                </a:solidFill>
                <a:effectLst/>
              </a:rPr>
              <a:t>Reviewing and validating </a:t>
            </a:r>
            <a:r>
              <a:rPr lang="en-US" sz="1600">
                <a:solidFill>
                  <a:srgbClr val="000000"/>
                </a:solidFill>
              </a:rPr>
              <a:t>applicant data in MyJobCorps Gateway</a:t>
            </a:r>
            <a:endParaRPr lang="en-US" sz="1600"/>
          </a:p>
        </p:txBody>
      </p:sp>
      <p:sp>
        <p:nvSpPr>
          <p:cNvPr id="3" name="Content Placeholder 2">
            <a:extLst>
              <a:ext uri="{FF2B5EF4-FFF2-40B4-BE49-F238E27FC236}">
                <a16:creationId xmlns:a16="http://schemas.microsoft.com/office/drawing/2014/main" id="{F46FBE09-6F5F-3C83-5561-D67AC81B9F6B}"/>
              </a:ext>
            </a:extLst>
          </p:cNvPr>
          <p:cNvSpPr>
            <a:spLocks noGrp="1"/>
          </p:cNvSpPr>
          <p:nvPr>
            <p:ph idx="1"/>
          </p:nvPr>
        </p:nvSpPr>
        <p:spPr>
          <a:xfrm>
            <a:off x="489943" y="1000123"/>
            <a:ext cx="3986397" cy="3276600"/>
          </a:xfrm>
        </p:spPr>
        <p:txBody>
          <a:bodyPr vert="horz" lIns="91440" tIns="45720" rIns="91440" bIns="45720" rtlCol="0" anchor="t">
            <a:normAutofit/>
          </a:bodyPr>
          <a:lstStyle/>
          <a:p>
            <a:r>
              <a:rPr lang="en-US" sz="1300">
                <a:solidFill>
                  <a:srgbClr val="000000"/>
                </a:solidFill>
              </a:rPr>
              <a:t>When applicants submit their MyJobCorps Portal application, their data is available in MyJobCorps Gateway within </a:t>
            </a:r>
            <a:r>
              <a:rPr lang="en-US" sz="1300" b="1">
                <a:solidFill>
                  <a:srgbClr val="000000"/>
                </a:solidFill>
              </a:rPr>
              <a:t>Application tab</a:t>
            </a:r>
            <a:r>
              <a:rPr lang="en-US" sz="1300">
                <a:solidFill>
                  <a:srgbClr val="000000"/>
                </a:solidFill>
              </a:rPr>
              <a:t>.</a:t>
            </a:r>
          </a:p>
          <a:p>
            <a:pPr>
              <a:spcBef>
                <a:spcPts val="1200"/>
              </a:spcBef>
            </a:pPr>
            <a:r>
              <a:rPr lang="en-US" sz="1300" i="0">
                <a:solidFill>
                  <a:srgbClr val="000000"/>
                </a:solidFill>
                <a:effectLst/>
              </a:rPr>
              <a:t>Admissions staff are responsible for </a:t>
            </a:r>
            <a:r>
              <a:rPr lang="en-US" sz="1300" b="1">
                <a:solidFill>
                  <a:srgbClr val="000000"/>
                </a:solidFill>
              </a:rPr>
              <a:t>reviewing</a:t>
            </a:r>
            <a:r>
              <a:rPr lang="en-US" sz="1300">
                <a:solidFill>
                  <a:srgbClr val="000000"/>
                </a:solidFill>
              </a:rPr>
              <a:t> and </a:t>
            </a:r>
            <a:r>
              <a:rPr lang="en-US" sz="1300" b="1">
                <a:solidFill>
                  <a:srgbClr val="000000"/>
                </a:solidFill>
              </a:rPr>
              <a:t>verifying</a:t>
            </a:r>
            <a:r>
              <a:rPr lang="en-US" sz="1300">
                <a:solidFill>
                  <a:srgbClr val="000000"/>
                </a:solidFill>
              </a:rPr>
              <a:t> applicant information. Verification is typically performed through interviews with applicants and reviewing their submitted documents, if any were uploaded.</a:t>
            </a:r>
          </a:p>
          <a:p>
            <a:pPr>
              <a:spcBef>
                <a:spcPts val="1200"/>
              </a:spcBef>
            </a:pPr>
            <a:r>
              <a:rPr lang="en-US" sz="1300" i="0">
                <a:solidFill>
                  <a:srgbClr val="000000"/>
                </a:solidFill>
                <a:effectLst/>
              </a:rPr>
              <a:t>If admissions staff need to make corrections for</a:t>
            </a:r>
            <a:r>
              <a:rPr lang="en-US" sz="1300">
                <a:solidFill>
                  <a:srgbClr val="000000"/>
                </a:solidFill>
              </a:rPr>
              <a:t> any data submitted by the applicant</a:t>
            </a:r>
            <a:r>
              <a:rPr lang="en-US" sz="1300" i="0">
                <a:solidFill>
                  <a:srgbClr val="000000"/>
                </a:solidFill>
                <a:effectLst/>
              </a:rPr>
              <a:t>, they can unlock the case so the </a:t>
            </a:r>
            <a:r>
              <a:rPr lang="en-US" sz="1300">
                <a:solidFill>
                  <a:srgbClr val="000000"/>
                </a:solidFill>
              </a:rPr>
              <a:t>applicant can make edits in the MyJobCorps Portal or </a:t>
            </a:r>
            <a:r>
              <a:rPr lang="en-US" sz="1300" b="1" i="0">
                <a:solidFill>
                  <a:srgbClr val="000000"/>
                </a:solidFill>
                <a:effectLst/>
              </a:rPr>
              <a:t>edit</a:t>
            </a:r>
            <a:r>
              <a:rPr lang="en-US" sz="1300" i="0">
                <a:solidFill>
                  <a:srgbClr val="000000"/>
                </a:solidFill>
                <a:effectLst/>
              </a:rPr>
              <a:t> it on their behalf in </a:t>
            </a:r>
            <a:r>
              <a:rPr lang="en-US" sz="1300">
                <a:solidFill>
                  <a:srgbClr val="000000"/>
                </a:solidFill>
              </a:rPr>
              <a:t>MyJobCorps </a:t>
            </a:r>
            <a:r>
              <a:rPr lang="en-US" sz="1300" i="0">
                <a:solidFill>
                  <a:srgbClr val="000000"/>
                </a:solidFill>
                <a:effectLst/>
              </a:rPr>
              <a:t>Gateway.</a:t>
            </a:r>
          </a:p>
        </p:txBody>
      </p:sp>
      <p:sp>
        <p:nvSpPr>
          <p:cNvPr id="12" name="Text Placeholder 6">
            <a:extLst>
              <a:ext uri="{FF2B5EF4-FFF2-40B4-BE49-F238E27FC236}">
                <a16:creationId xmlns:a16="http://schemas.microsoft.com/office/drawing/2014/main" id="{CD3BDB3A-3390-8E9B-87FB-7816DD6B9889}"/>
              </a:ext>
            </a:extLst>
          </p:cNvPr>
          <p:cNvSpPr txBox="1">
            <a:spLocks/>
          </p:cNvSpPr>
          <p:nvPr/>
        </p:nvSpPr>
        <p:spPr>
          <a:xfrm>
            <a:off x="4667661" y="869154"/>
            <a:ext cx="3282540" cy="337346"/>
          </a:xfrm>
          <a:prstGeom prst="rect">
            <a:avLst/>
          </a:prstGeom>
        </p:spPr>
        <p:txBody>
          <a:bodyPr/>
          <a:lstStyle>
            <a:lvl1pPr marL="169069" indent="-169069" algn="l" defTabSz="342900" rtl="0" eaLnBrk="1" latinLnBrk="0" hangingPunct="1">
              <a:spcBef>
                <a:spcPct val="20000"/>
              </a:spcBef>
              <a:buClrTx/>
              <a:buFont typeface="Arial" charset="0"/>
              <a:buChar char="•"/>
              <a:defRPr sz="180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50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050">
                <a:solidFill>
                  <a:srgbClr val="000000"/>
                </a:solidFill>
              </a:rPr>
              <a:t>Screenshots of a submitted application in Gateway </a:t>
            </a:r>
          </a:p>
          <a:p>
            <a:endParaRPr lang="en-US" sz="1050"/>
          </a:p>
        </p:txBody>
      </p:sp>
      <p:grpSp>
        <p:nvGrpSpPr>
          <p:cNvPr id="21" name="Group 20" descr="MyJobCorps Gateway Application tab in the Applicant record highlighting responses to Personal Circumstances">
            <a:extLst>
              <a:ext uri="{FF2B5EF4-FFF2-40B4-BE49-F238E27FC236}">
                <a16:creationId xmlns:a16="http://schemas.microsoft.com/office/drawing/2014/main" id="{3DE94F36-A022-E36E-17D3-91EF1A3844DD}"/>
              </a:ext>
            </a:extLst>
          </p:cNvPr>
          <p:cNvGrpSpPr/>
          <p:nvPr/>
        </p:nvGrpSpPr>
        <p:grpSpPr>
          <a:xfrm>
            <a:off x="4735286" y="1119435"/>
            <a:ext cx="3931920" cy="1850294"/>
            <a:chOff x="4735286" y="1119435"/>
            <a:chExt cx="3931920" cy="1850294"/>
          </a:xfrm>
        </p:grpSpPr>
        <p:grpSp>
          <p:nvGrpSpPr>
            <p:cNvPr id="17" name="Group 16">
              <a:extLst>
                <a:ext uri="{FF2B5EF4-FFF2-40B4-BE49-F238E27FC236}">
                  <a16:creationId xmlns:a16="http://schemas.microsoft.com/office/drawing/2014/main" id="{D8E8F77C-3340-346A-98B3-F1DB2968E134}"/>
                </a:ext>
              </a:extLst>
            </p:cNvPr>
            <p:cNvGrpSpPr/>
            <p:nvPr/>
          </p:nvGrpSpPr>
          <p:grpSpPr>
            <a:xfrm>
              <a:off x="4735286" y="1120025"/>
              <a:ext cx="3931920" cy="1849704"/>
              <a:chOff x="4735286" y="726325"/>
              <a:chExt cx="3931920" cy="1849704"/>
            </a:xfrm>
          </p:grpSpPr>
          <p:pic>
            <p:nvPicPr>
              <p:cNvPr id="9" name="Content Placeholder 11">
                <a:extLst>
                  <a:ext uri="{FF2B5EF4-FFF2-40B4-BE49-F238E27FC236}">
                    <a16:creationId xmlns:a16="http://schemas.microsoft.com/office/drawing/2014/main" id="{C9204A50-6764-2368-C251-ADD710F2A7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5286" y="726325"/>
                <a:ext cx="3931920" cy="184970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EBC0C7C-CD98-F92D-061A-6D1D4D31785D}"/>
                  </a:ext>
                </a:extLst>
              </p:cNvPr>
              <p:cNvSpPr/>
              <p:nvPr/>
            </p:nvSpPr>
            <p:spPr>
              <a:xfrm>
                <a:off x="4927599" y="1569661"/>
                <a:ext cx="565151" cy="2146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4D36B6-B03A-C4E7-C164-1FFEAACCFA63}"/>
                  </a:ext>
                </a:extLst>
              </p:cNvPr>
              <p:cNvSpPr/>
              <p:nvPr/>
            </p:nvSpPr>
            <p:spPr>
              <a:xfrm>
                <a:off x="5765799" y="998161"/>
                <a:ext cx="1168401" cy="11544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75C7D8-65DB-E024-3D45-750CB073B505}"/>
                  </a:ext>
                </a:extLst>
              </p:cNvPr>
              <p:cNvSpPr/>
              <p:nvPr/>
            </p:nvSpPr>
            <p:spPr>
              <a:xfrm>
                <a:off x="5765799" y="2209797"/>
                <a:ext cx="1168401" cy="361953"/>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E9839CC6-7D72-C87D-74AA-10A42C3A3CF2}"/>
                </a:ext>
              </a:extLst>
            </p:cNvPr>
            <p:cNvSpPr/>
            <p:nvPr/>
          </p:nvSpPr>
          <p:spPr>
            <a:xfrm>
              <a:off x="8261349" y="1119435"/>
              <a:ext cx="392707" cy="15691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descr="MyJobCorps Gateway Application tab in the Applicant record highlighting responses to Home life questions">
            <a:extLst>
              <a:ext uri="{FF2B5EF4-FFF2-40B4-BE49-F238E27FC236}">
                <a16:creationId xmlns:a16="http://schemas.microsoft.com/office/drawing/2014/main" id="{2A25D4A8-B958-F95A-7103-0011897C9B0C}"/>
              </a:ext>
            </a:extLst>
          </p:cNvPr>
          <p:cNvGrpSpPr/>
          <p:nvPr/>
        </p:nvGrpSpPr>
        <p:grpSpPr>
          <a:xfrm>
            <a:off x="4735286" y="3097275"/>
            <a:ext cx="3931920" cy="1328675"/>
            <a:chOff x="4735286" y="3097275"/>
            <a:chExt cx="3931920" cy="1328675"/>
          </a:xfrm>
        </p:grpSpPr>
        <p:grpSp>
          <p:nvGrpSpPr>
            <p:cNvPr id="18" name="Group 17">
              <a:extLst>
                <a:ext uri="{FF2B5EF4-FFF2-40B4-BE49-F238E27FC236}">
                  <a16:creationId xmlns:a16="http://schemas.microsoft.com/office/drawing/2014/main" id="{F87D07ED-1F54-8A80-92C8-869821A9FCCA}"/>
                </a:ext>
              </a:extLst>
            </p:cNvPr>
            <p:cNvGrpSpPr/>
            <p:nvPr/>
          </p:nvGrpSpPr>
          <p:grpSpPr>
            <a:xfrm>
              <a:off x="4735286" y="3097275"/>
              <a:ext cx="3931920" cy="1328675"/>
              <a:chOff x="4735286" y="2642371"/>
              <a:chExt cx="3931920" cy="1328675"/>
            </a:xfrm>
          </p:grpSpPr>
          <p:pic>
            <p:nvPicPr>
              <p:cNvPr id="11" name="Content Placeholder 9" descr="A screenshot of a computer&#10;&#10;Description automatically generated">
                <a:extLst>
                  <a:ext uri="{FF2B5EF4-FFF2-40B4-BE49-F238E27FC236}">
                    <a16:creationId xmlns:a16="http://schemas.microsoft.com/office/drawing/2014/main" id="{B8F747C5-826A-3B1D-B2C6-54FFD64939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272"/>
              <a:stretch/>
            </p:blipFill>
            <p:spPr>
              <a:xfrm>
                <a:off x="4735286" y="2642371"/>
                <a:ext cx="3931920" cy="132867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3A7802A7-A9B0-1535-92D9-2CA29020CD77}"/>
                  </a:ext>
                </a:extLst>
              </p:cNvPr>
              <p:cNvSpPr/>
              <p:nvPr/>
            </p:nvSpPr>
            <p:spPr>
              <a:xfrm>
                <a:off x="4927598" y="3305671"/>
                <a:ext cx="565151" cy="17413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02F19A-683A-F43E-7709-7F7D03302563}"/>
                  </a:ext>
                </a:extLst>
              </p:cNvPr>
              <p:cNvSpPr/>
              <p:nvPr/>
            </p:nvSpPr>
            <p:spPr>
              <a:xfrm>
                <a:off x="5772148" y="3684211"/>
                <a:ext cx="1822452" cy="1384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8849032F-8D3A-F1D4-A94A-6E30CB9A6E6F}"/>
                </a:ext>
              </a:extLst>
            </p:cNvPr>
            <p:cNvSpPr/>
            <p:nvPr/>
          </p:nvSpPr>
          <p:spPr>
            <a:xfrm>
              <a:off x="8261350" y="3097275"/>
              <a:ext cx="405856" cy="17413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48E924E-668F-4176-6E1A-8B9812B9E378}"/>
              </a:ext>
            </a:extLst>
          </p:cNvPr>
          <p:cNvSpPr>
            <a:spLocks noGrp="1"/>
          </p:cNvSpPr>
          <p:nvPr>
            <p:ph type="sldNum" sz="quarter" idx="10"/>
          </p:nvPr>
        </p:nvSpPr>
        <p:spPr/>
        <p:txBody>
          <a:bodyPr/>
          <a:lstStyle/>
          <a:p>
            <a:fld id="{9B27D237-6C0D-5549-BE11-2040A22CBC71}" type="slidenum">
              <a:rPr lang="en-US" smtClean="0">
                <a:solidFill>
                  <a:srgbClr val="262626">
                    <a:tint val="75000"/>
                  </a:srgbClr>
                </a:solidFill>
              </a:rPr>
              <a:pPr/>
              <a:t>6</a:t>
            </a:fld>
            <a:endParaRPr lang="en-US">
              <a:solidFill>
                <a:srgbClr val="262626">
                  <a:tint val="75000"/>
                </a:srgbClr>
              </a:solidFill>
            </a:endParaRPr>
          </a:p>
        </p:txBody>
      </p:sp>
    </p:spTree>
    <p:extLst>
      <p:ext uri="{BB962C8B-B14F-4D97-AF65-F5344CB8AC3E}">
        <p14:creationId xmlns:p14="http://schemas.microsoft.com/office/powerpoint/2010/main" val="26191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Admissions Staff </a:t>
            </a:r>
            <a:br>
              <a:rPr lang="en-US" b="1" i="0">
                <a:solidFill>
                  <a:schemeClr val="tx2"/>
                </a:solidFill>
                <a:effectLst/>
              </a:rPr>
            </a:br>
            <a:r>
              <a:rPr lang="en-US" sz="1600"/>
              <a:t>Processing Expedited Enrollment cases in MyJobCorps Gateway for Criteria 1-3</a:t>
            </a:r>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89943" y="974723"/>
            <a:ext cx="7966862" cy="923916"/>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300">
                <a:solidFill>
                  <a:srgbClr val="000000"/>
                </a:solidFill>
              </a:rPr>
              <a:t>During or after an interview with the applicant, Admissions staff can proceed to assessing eligibility in MyJobCorps Gateway.</a:t>
            </a:r>
          </a:p>
          <a:p>
            <a:r>
              <a:rPr lang="en-US" sz="1300">
                <a:solidFill>
                  <a:srgbClr val="000000"/>
                </a:solidFill>
              </a:rPr>
              <a:t>The following screens indicate how to mark an applicant as “conditionally eligible” for criterions 1-3. These three criterions must be marked as “conditionally eligible” (for self-attestation) or “eligible” (if documents are available) before requesting a background check.</a:t>
            </a:r>
          </a:p>
        </p:txBody>
      </p:sp>
      <p:pic>
        <p:nvPicPr>
          <p:cNvPr id="12" name="Content Placeholder 11" descr="MyJobCorps Gateway Criterion 1-3 pop up, highlighting the Confirm Criterion Result featuring Conditionally Eligible">
            <a:extLst>
              <a:ext uri="{FF2B5EF4-FFF2-40B4-BE49-F238E27FC236}">
                <a16:creationId xmlns:a16="http://schemas.microsoft.com/office/drawing/2014/main" id="{C374E2B6-8A52-73A2-D4AE-4C2EEACA355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154646"/>
            <a:ext cx="5426724" cy="2550704"/>
          </a:xfrm>
          <a:prstGeom prst="rect">
            <a:avLst/>
          </a:prstGeom>
          <a:ln>
            <a:noFill/>
          </a:ln>
          <a:effectLst>
            <a:outerShdw blurRad="292100" dist="139700" dir="2700000" algn="tl" rotWithShape="0">
              <a:srgbClr val="333333">
                <a:alpha val="65000"/>
              </a:srgbClr>
            </a:outerShdw>
          </a:effectLst>
        </p:spPr>
      </p:pic>
      <p:pic>
        <p:nvPicPr>
          <p:cNvPr id="10" name="Content Placeholder 9" descr="Confirm Criterion Result featuring Conditionally Eligible">
            <a:extLst>
              <a:ext uri="{FF2B5EF4-FFF2-40B4-BE49-F238E27FC236}">
                <a16:creationId xmlns:a16="http://schemas.microsoft.com/office/drawing/2014/main" id="{4E5FCA4F-0DD5-437D-50A8-9057B9BF9826}"/>
              </a:ext>
            </a:extLst>
          </p:cNvPr>
          <p:cNvPicPr>
            <a:picLocks noGrp="1" noChangeAspect="1"/>
          </p:cNvPicPr>
          <p:nvPr>
            <p:ph sz="quarter" idx="4294967295"/>
          </p:nvPr>
        </p:nvPicPr>
        <p:blipFill rotWithShape="1">
          <a:blip r:embed="rId4">
            <a:extLst>
              <a:ext uri="{28A0092B-C50C-407E-A947-70E740481C1C}">
                <a14:useLocalDpi xmlns:a14="http://schemas.microsoft.com/office/drawing/2010/main" val="0"/>
              </a:ext>
            </a:extLst>
          </a:blip>
          <a:srcRect l="78868" t="16762" r="2402" b="57757"/>
          <a:stretch/>
        </p:blipFill>
        <p:spPr>
          <a:xfrm>
            <a:off x="6465239" y="2266399"/>
            <a:ext cx="2239556" cy="1425572"/>
          </a:xfrm>
        </p:spPr>
      </p:pic>
      <p:sp>
        <p:nvSpPr>
          <p:cNvPr id="9" name="Rectangle 8">
            <a:extLst>
              <a:ext uri="{FF2B5EF4-FFF2-40B4-BE49-F238E27FC236}">
                <a16:creationId xmlns:a16="http://schemas.microsoft.com/office/drawing/2014/main" id="{BC40C599-805F-E5C9-2A11-D2CC20CF566B}"/>
              </a:ext>
              <a:ext uri="{C183D7F6-B498-43B3-948B-1728B52AA6E4}">
                <adec:decorative xmlns:adec="http://schemas.microsoft.com/office/drawing/2017/decorative" val="1"/>
              </a:ext>
            </a:extLst>
          </p:cNvPr>
          <p:cNvSpPr/>
          <p:nvPr/>
        </p:nvSpPr>
        <p:spPr>
          <a:xfrm>
            <a:off x="5043820" y="2594529"/>
            <a:ext cx="1007729" cy="545806"/>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FCFCE9-ACD9-24A0-30D1-F8D5E98024C2}"/>
              </a:ext>
              <a:ext uri="{C183D7F6-B498-43B3-948B-1728B52AA6E4}">
                <adec:decorative xmlns:adec="http://schemas.microsoft.com/office/drawing/2017/decorative" val="1"/>
              </a:ext>
            </a:extLst>
          </p:cNvPr>
          <p:cNvSpPr/>
          <p:nvPr/>
        </p:nvSpPr>
        <p:spPr>
          <a:xfrm>
            <a:off x="6589988" y="3232150"/>
            <a:ext cx="1957112" cy="2286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7</a:t>
            </a:fld>
            <a:endParaRPr lang="en-US">
              <a:solidFill>
                <a:srgbClr val="262626">
                  <a:tint val="75000"/>
                </a:srgbClr>
              </a:solidFill>
            </a:endParaRPr>
          </a:p>
        </p:txBody>
      </p:sp>
    </p:spTree>
    <p:extLst>
      <p:ext uri="{BB962C8B-B14F-4D97-AF65-F5344CB8AC3E}">
        <p14:creationId xmlns:p14="http://schemas.microsoft.com/office/powerpoint/2010/main" val="412332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a:xfrm>
            <a:off x="415137" y="219533"/>
            <a:ext cx="8535033" cy="322249"/>
          </a:xfrm>
        </p:spPr>
        <p:txBody>
          <a:bodyPr/>
          <a:lstStyle/>
          <a:p>
            <a:r>
              <a:rPr lang="en-US" b="1" i="0">
                <a:solidFill>
                  <a:schemeClr val="tx2"/>
                </a:solidFill>
                <a:effectLst/>
              </a:rPr>
              <a:t>Admissions Staff </a:t>
            </a:r>
            <a:br>
              <a:rPr lang="en-US" b="1" i="0">
                <a:solidFill>
                  <a:schemeClr val="tx2"/>
                </a:solidFill>
                <a:effectLst/>
              </a:rPr>
            </a:br>
            <a:r>
              <a:rPr lang="en-US" sz="1600"/>
              <a:t>Requesting Background Checks for Expedited Enrollment cases in MyJobCorps Gateway for Criteria 4</a:t>
            </a:r>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89943" y="915731"/>
            <a:ext cx="7966862" cy="923916"/>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300">
                <a:solidFill>
                  <a:srgbClr val="000000"/>
                </a:solidFill>
              </a:rPr>
              <a:t>Admissions staff should request background checks for Expedited Enrollment applicants the same way they do for Standard applicants.</a:t>
            </a:r>
          </a:p>
          <a:p>
            <a:r>
              <a:rPr lang="en-US" sz="1300">
                <a:solidFill>
                  <a:srgbClr val="000000"/>
                </a:solidFill>
              </a:rPr>
              <a:t>When background check results are available, Admissions staff will automatically receive the result in MyJobCorps Gateway. They should immediately confirm the result in the Background Check Determination box  and use the dropdown to indicate either Eligible or Not Eligible. </a:t>
            </a:r>
            <a:r>
              <a:rPr lang="en-US" sz="1300" b="1">
                <a:solidFill>
                  <a:srgbClr val="000000"/>
                </a:solidFill>
              </a:rPr>
              <a:t>There is not an option for conditionally eligible for Background Checks.</a:t>
            </a:r>
          </a:p>
        </p:txBody>
      </p:sp>
      <p:grpSp>
        <p:nvGrpSpPr>
          <p:cNvPr id="6" name="Group 5" descr="MyJobCorps Gateway Criterion 4 - Background Check, highlighting the Background Check results">
            <a:extLst>
              <a:ext uri="{FF2B5EF4-FFF2-40B4-BE49-F238E27FC236}">
                <a16:creationId xmlns:a16="http://schemas.microsoft.com/office/drawing/2014/main" id="{7D469580-0218-FCB4-F228-51F9006E148F}"/>
              </a:ext>
            </a:extLst>
          </p:cNvPr>
          <p:cNvGrpSpPr/>
          <p:nvPr/>
        </p:nvGrpSpPr>
        <p:grpSpPr>
          <a:xfrm>
            <a:off x="885881" y="2313342"/>
            <a:ext cx="5046255" cy="2364423"/>
            <a:chOff x="885881" y="2313342"/>
            <a:chExt cx="5046255" cy="2364423"/>
          </a:xfrm>
        </p:grpSpPr>
        <p:grpSp>
          <p:nvGrpSpPr>
            <p:cNvPr id="34" name="Group 33" descr="MyJobCorps Gateway Criterion 4 - Background Check, highlighting the Background Check results">
              <a:extLst>
                <a:ext uri="{FF2B5EF4-FFF2-40B4-BE49-F238E27FC236}">
                  <a16:creationId xmlns:a16="http://schemas.microsoft.com/office/drawing/2014/main" id="{50555F74-4308-96BB-F5F0-1A1EAF699D3E}"/>
                </a:ext>
              </a:extLst>
            </p:cNvPr>
            <p:cNvGrpSpPr/>
            <p:nvPr/>
          </p:nvGrpSpPr>
          <p:grpSpPr>
            <a:xfrm>
              <a:off x="885881" y="2313342"/>
              <a:ext cx="5046255" cy="2364423"/>
              <a:chOff x="1973902" y="2230544"/>
              <a:chExt cx="5723164" cy="2681589"/>
            </a:xfrm>
          </p:grpSpPr>
          <p:grpSp>
            <p:nvGrpSpPr>
              <p:cNvPr id="18" name="Group 17">
                <a:extLst>
                  <a:ext uri="{FF2B5EF4-FFF2-40B4-BE49-F238E27FC236}">
                    <a16:creationId xmlns:a16="http://schemas.microsoft.com/office/drawing/2014/main" id="{6815F134-5324-DAC2-B862-049AE21C2BEB}"/>
                  </a:ext>
                </a:extLst>
              </p:cNvPr>
              <p:cNvGrpSpPr/>
              <p:nvPr/>
            </p:nvGrpSpPr>
            <p:grpSpPr>
              <a:xfrm>
                <a:off x="1973902" y="2230544"/>
                <a:ext cx="5723164" cy="2681589"/>
                <a:chOff x="1973902" y="2230544"/>
                <a:chExt cx="5723164" cy="2681589"/>
              </a:xfrm>
            </p:grpSpPr>
            <p:pic>
              <p:nvPicPr>
                <p:cNvPr id="7" name="Picture 6" descr="A screenshot of a computer&#10;&#10;Description automatically generated">
                  <a:extLst>
                    <a:ext uri="{FF2B5EF4-FFF2-40B4-BE49-F238E27FC236}">
                      <a16:creationId xmlns:a16="http://schemas.microsoft.com/office/drawing/2014/main" id="{EACC4815-AF16-2869-F324-8272D78E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902" y="2230544"/>
                  <a:ext cx="5723164" cy="2681589"/>
                </a:xfrm>
                <a:prstGeom prst="rect">
                  <a:avLst/>
                </a:prstGeom>
                <a:ln>
                  <a:noFill/>
                </a:ln>
                <a:effectLst>
                  <a:outerShdw blurRad="292100" dist="139700" dir="2700000" algn="tl" rotWithShape="0">
                    <a:srgbClr val="333333">
                      <a:alpha val="65000"/>
                    </a:srgbClr>
                  </a:outerShdw>
                </a:effectLst>
              </p:spPr>
            </p:pic>
            <p:pic>
              <p:nvPicPr>
                <p:cNvPr id="16" name="Picture 15" descr="A screenshot of a computer&#10;&#10;Description automatically generated">
                  <a:extLst>
                    <a:ext uri="{FF2B5EF4-FFF2-40B4-BE49-F238E27FC236}">
                      <a16:creationId xmlns:a16="http://schemas.microsoft.com/office/drawing/2014/main" id="{B089A218-EEA0-2966-E618-4F287B83D4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40" t="1560" r="67044" b="92520"/>
                <a:stretch/>
              </p:blipFill>
              <p:spPr>
                <a:xfrm>
                  <a:off x="2014663" y="2286057"/>
                  <a:ext cx="1097280" cy="107691"/>
                </a:xfrm>
                <a:prstGeom prst="rect">
                  <a:avLst/>
                </a:prstGeom>
              </p:spPr>
            </p:pic>
          </p:grpSp>
          <p:pic>
            <p:nvPicPr>
              <p:cNvPr id="28" name="Picture 27" descr="A application form with text&#10;&#10;Description automatically generated">
                <a:extLst>
                  <a:ext uri="{FF2B5EF4-FFF2-40B4-BE49-F238E27FC236}">
                    <a16:creationId xmlns:a16="http://schemas.microsoft.com/office/drawing/2014/main" id="{6B32DAAF-BCA7-D170-4C25-1D15B87615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665" y="3372837"/>
                <a:ext cx="911314" cy="874493"/>
              </a:xfrm>
              <a:prstGeom prst="rect">
                <a:avLst/>
              </a:prstGeom>
            </p:spPr>
          </p:pic>
          <p:pic>
            <p:nvPicPr>
              <p:cNvPr id="30" name="Picture 29" descr="A white background with a black border&#10;&#10;Description automatically generated">
                <a:extLst>
                  <a:ext uri="{FF2B5EF4-FFF2-40B4-BE49-F238E27FC236}">
                    <a16:creationId xmlns:a16="http://schemas.microsoft.com/office/drawing/2014/main" id="{F32FF8F7-3F04-86DD-AE26-02A140B5DE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4663" y="4246292"/>
                <a:ext cx="3763805" cy="528919"/>
              </a:xfrm>
              <a:prstGeom prst="rect">
                <a:avLst/>
              </a:prstGeom>
            </p:spPr>
          </p:pic>
          <p:sp>
            <p:nvSpPr>
              <p:cNvPr id="33" name="Rectangle 32">
                <a:extLst>
                  <a:ext uri="{FF2B5EF4-FFF2-40B4-BE49-F238E27FC236}">
                    <a16:creationId xmlns:a16="http://schemas.microsoft.com/office/drawing/2014/main" id="{EC27E113-521C-184F-D4A9-EECE136A6A61}"/>
                  </a:ext>
                </a:extLst>
              </p:cNvPr>
              <p:cNvSpPr/>
              <p:nvPr/>
            </p:nvSpPr>
            <p:spPr>
              <a:xfrm>
                <a:off x="5720090" y="4139600"/>
                <a:ext cx="235438" cy="6835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10AFDB6-7E91-17D4-B6E7-65EADAB7E90A}"/>
                </a:ext>
              </a:extLst>
            </p:cNvPr>
            <p:cNvSpPr/>
            <p:nvPr/>
          </p:nvSpPr>
          <p:spPr>
            <a:xfrm>
              <a:off x="4396578" y="2468816"/>
              <a:ext cx="1465999" cy="100584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descr="Selection options to Confirm the Criterion Result of Criterion 4">
            <a:extLst>
              <a:ext uri="{FF2B5EF4-FFF2-40B4-BE49-F238E27FC236}">
                <a16:creationId xmlns:a16="http://schemas.microsoft.com/office/drawing/2014/main" id="{EFA31F11-4F89-6D4E-5CAF-FC57A5DAA051}"/>
              </a:ext>
            </a:extLst>
          </p:cNvPr>
          <p:cNvGrpSpPr/>
          <p:nvPr/>
        </p:nvGrpSpPr>
        <p:grpSpPr>
          <a:xfrm>
            <a:off x="6180877" y="2571750"/>
            <a:ext cx="2422486" cy="762229"/>
            <a:chOff x="6180877" y="2571750"/>
            <a:chExt cx="2422486" cy="762229"/>
          </a:xfrm>
        </p:grpSpPr>
        <p:pic>
          <p:nvPicPr>
            <p:cNvPr id="32" name="Picture 31" descr="A screenshot of a computer&#10;&#10;Description automatically generated">
              <a:extLst>
                <a:ext uri="{FF2B5EF4-FFF2-40B4-BE49-F238E27FC236}">
                  <a16:creationId xmlns:a16="http://schemas.microsoft.com/office/drawing/2014/main" id="{5950595A-104C-CD71-BCC1-759D21787A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0877" y="2571750"/>
              <a:ext cx="2422486" cy="762229"/>
            </a:xfrm>
            <a:prstGeom prst="rect">
              <a:avLst/>
            </a:prstGeom>
            <a:ln>
              <a:noFill/>
            </a:ln>
            <a:effectLst/>
          </p:spPr>
        </p:pic>
        <p:sp>
          <p:nvSpPr>
            <p:cNvPr id="35" name="Rectangle 34">
              <a:extLst>
                <a:ext uri="{FF2B5EF4-FFF2-40B4-BE49-F238E27FC236}">
                  <a16:creationId xmlns:a16="http://schemas.microsoft.com/office/drawing/2014/main" id="{8EC1A34E-2C11-E592-EF1E-1E4E1FBFD605}"/>
                </a:ext>
              </a:extLst>
            </p:cNvPr>
            <p:cNvSpPr/>
            <p:nvPr/>
          </p:nvSpPr>
          <p:spPr>
            <a:xfrm>
              <a:off x="6257677" y="3021495"/>
              <a:ext cx="2268176" cy="27432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8</a:t>
            </a:fld>
            <a:endParaRPr lang="en-US">
              <a:solidFill>
                <a:srgbClr val="262626">
                  <a:tint val="75000"/>
                </a:srgbClr>
              </a:solidFill>
            </a:endParaRPr>
          </a:p>
        </p:txBody>
      </p:sp>
    </p:spTree>
    <p:extLst>
      <p:ext uri="{BB962C8B-B14F-4D97-AF65-F5344CB8AC3E}">
        <p14:creationId xmlns:p14="http://schemas.microsoft.com/office/powerpoint/2010/main" val="325270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1AD-7A7D-FA98-E8BE-48E49790F6D0}"/>
              </a:ext>
            </a:extLst>
          </p:cNvPr>
          <p:cNvSpPr>
            <a:spLocks noGrp="1"/>
          </p:cNvSpPr>
          <p:nvPr>
            <p:ph type="title"/>
          </p:nvPr>
        </p:nvSpPr>
        <p:spPr/>
        <p:txBody>
          <a:bodyPr/>
          <a:lstStyle/>
          <a:p>
            <a:r>
              <a:rPr lang="en-US" b="1" i="0">
                <a:solidFill>
                  <a:schemeClr val="tx2"/>
                </a:solidFill>
                <a:effectLst/>
              </a:rPr>
              <a:t>Admissions Staff </a:t>
            </a:r>
            <a:br>
              <a:rPr lang="en-US" b="1" i="0">
                <a:solidFill>
                  <a:schemeClr val="tx2"/>
                </a:solidFill>
                <a:effectLst/>
              </a:rPr>
            </a:br>
            <a:r>
              <a:rPr lang="en-US" sz="1600"/>
              <a:t>Processing Expedited Enrollment cases in MyJobCorps Gateway for Criteria 5-10</a:t>
            </a:r>
          </a:p>
        </p:txBody>
      </p:sp>
      <p:sp>
        <p:nvSpPr>
          <p:cNvPr id="3" name="Content Placeholder 2">
            <a:extLst>
              <a:ext uri="{FF2B5EF4-FFF2-40B4-BE49-F238E27FC236}">
                <a16:creationId xmlns:a16="http://schemas.microsoft.com/office/drawing/2014/main" id="{2604CACC-06F9-ACAA-3D67-79AEAE63727C}"/>
              </a:ext>
            </a:extLst>
          </p:cNvPr>
          <p:cNvSpPr txBox="1">
            <a:spLocks/>
          </p:cNvSpPr>
          <p:nvPr/>
        </p:nvSpPr>
        <p:spPr>
          <a:xfrm>
            <a:off x="489943" y="974723"/>
            <a:ext cx="7966862" cy="923916"/>
          </a:xfrm>
          <a:prstGeom prst="rect">
            <a:avLst/>
          </a:prstGeom>
        </p:spPr>
        <p:txBody>
          <a:bodyPr vert="horz" lIns="91440" tIns="45720" rIns="91440" bIns="45720" rtlCol="0" anchor="t">
            <a:noAutofit/>
          </a:bodyPr>
          <a:lstStyle>
            <a:lvl1pPr marL="169069" indent="-169069" algn="l" defTabSz="342900" rtl="0" eaLnBrk="1" latinLnBrk="0" hangingPunct="1">
              <a:spcBef>
                <a:spcPct val="20000"/>
              </a:spcBef>
              <a:buClrTx/>
              <a:buFont typeface="Arial" charset="0"/>
              <a:buChar char="•"/>
              <a:defRPr sz="1350" kern="1200">
                <a:solidFill>
                  <a:schemeClr val="tx1"/>
                </a:solidFill>
                <a:latin typeface="+mn-lt"/>
                <a:ea typeface="+mn-ea"/>
                <a:cs typeface="Georgia"/>
              </a:defRPr>
            </a:lvl1pPr>
            <a:lvl2pPr marL="344091" indent="-175022"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ClrTx/>
              <a:buFont typeface="Arial" charset="0"/>
              <a:buChar char="•"/>
              <a:defRPr sz="135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ClrTx/>
              <a:buFont typeface="Arial" charset="0"/>
              <a:buChar char="•"/>
              <a:defRPr sz="120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300">
                <a:solidFill>
                  <a:srgbClr val="000000"/>
                </a:solidFill>
              </a:rPr>
              <a:t>While waiting for the applicant’s background check results, Admissions staff should continue with eligibility processing for criterions 5-10 in MyJobCorps Gateway.</a:t>
            </a:r>
          </a:p>
          <a:p>
            <a:r>
              <a:rPr lang="en-US" sz="1300">
                <a:solidFill>
                  <a:srgbClr val="000000"/>
                </a:solidFill>
              </a:rPr>
              <a:t>The following screens indicate how to mark an applicant as “conditionally eligible” for criterions 5-10. These criterions must be marked as “conditionally eligible” or “eligible” (if documents are available) to continue to QA Review.</a:t>
            </a:r>
          </a:p>
        </p:txBody>
      </p:sp>
      <p:pic>
        <p:nvPicPr>
          <p:cNvPr id="12" name="Content Placeholder 11" descr="MyJobCorps Gateway Criterion 5-10 pop up, highlighting the Confirm Criterion Result featuring Conditionally Eligible">
            <a:extLst>
              <a:ext uri="{FF2B5EF4-FFF2-40B4-BE49-F238E27FC236}">
                <a16:creationId xmlns:a16="http://schemas.microsoft.com/office/drawing/2014/main" id="{C374E2B6-8A52-73A2-D4AE-4C2EEACA355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337"/>
          <a:stretch/>
        </p:blipFill>
        <p:spPr>
          <a:xfrm>
            <a:off x="762000" y="2154646"/>
            <a:ext cx="5426724" cy="2491096"/>
          </a:xfrm>
          <a:prstGeom prst="rect">
            <a:avLst/>
          </a:prstGeom>
          <a:ln>
            <a:noFill/>
          </a:ln>
          <a:effectLst>
            <a:outerShdw blurRad="292100" dist="139700" dir="2700000" algn="tl" rotWithShape="0">
              <a:srgbClr val="333333">
                <a:alpha val="65000"/>
              </a:srgbClr>
            </a:outerShdw>
          </a:effectLst>
        </p:spPr>
      </p:pic>
      <p:pic>
        <p:nvPicPr>
          <p:cNvPr id="10" name="Content Placeholder 9" descr="MyJobCorps Gateway Criterion 5-10 pop up, highlighting the Confirm Criterion Result featuring Conditionally Eligible">
            <a:extLst>
              <a:ext uri="{FF2B5EF4-FFF2-40B4-BE49-F238E27FC236}">
                <a16:creationId xmlns:a16="http://schemas.microsoft.com/office/drawing/2014/main" id="{4E5FCA4F-0DD5-437D-50A8-9057B9BF9826}"/>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78868" t="16762" r="2402" b="57757"/>
          <a:stretch/>
        </p:blipFill>
        <p:spPr>
          <a:xfrm>
            <a:off x="6465239" y="2266399"/>
            <a:ext cx="2239556" cy="1425572"/>
          </a:xfrm>
        </p:spPr>
      </p:pic>
      <p:sp>
        <p:nvSpPr>
          <p:cNvPr id="9" name="Rectangle 8">
            <a:extLst>
              <a:ext uri="{FF2B5EF4-FFF2-40B4-BE49-F238E27FC236}">
                <a16:creationId xmlns:a16="http://schemas.microsoft.com/office/drawing/2014/main" id="{BC40C599-805F-E5C9-2A11-D2CC20CF566B}"/>
              </a:ext>
              <a:ext uri="{C183D7F6-B498-43B3-948B-1728B52AA6E4}">
                <adec:decorative xmlns:adec="http://schemas.microsoft.com/office/drawing/2017/decorative" val="1"/>
              </a:ext>
            </a:extLst>
          </p:cNvPr>
          <p:cNvSpPr/>
          <p:nvPr/>
        </p:nvSpPr>
        <p:spPr>
          <a:xfrm>
            <a:off x="5154180" y="2506718"/>
            <a:ext cx="899780" cy="62273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FCFCE9-ACD9-24A0-30D1-F8D5E98024C2}"/>
              </a:ext>
              <a:ext uri="{C183D7F6-B498-43B3-948B-1728B52AA6E4}">
                <adec:decorative xmlns:adec="http://schemas.microsoft.com/office/drawing/2017/decorative" val="1"/>
              </a:ext>
            </a:extLst>
          </p:cNvPr>
          <p:cNvSpPr/>
          <p:nvPr/>
        </p:nvSpPr>
        <p:spPr>
          <a:xfrm>
            <a:off x="6589988" y="3232150"/>
            <a:ext cx="1957112" cy="2286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38BA34A-BD4F-A09B-EEB5-B6853F30DAC8}"/>
              </a:ext>
            </a:extLst>
          </p:cNvPr>
          <p:cNvSpPr>
            <a:spLocks noGrp="1"/>
          </p:cNvSpPr>
          <p:nvPr>
            <p:ph type="sldNum" sz="quarter" idx="12"/>
          </p:nvPr>
        </p:nvSpPr>
        <p:spPr/>
        <p:txBody>
          <a:bodyPr/>
          <a:lstStyle/>
          <a:p>
            <a:fld id="{9B27D237-6C0D-5549-BE11-2040A22CBC71}" type="slidenum">
              <a:rPr lang="en-US" smtClean="0">
                <a:solidFill>
                  <a:srgbClr val="262626">
                    <a:tint val="75000"/>
                  </a:srgbClr>
                </a:solidFill>
              </a:rPr>
              <a:pPr/>
              <a:t>9</a:t>
            </a:fld>
            <a:endParaRPr lang="en-US">
              <a:solidFill>
                <a:srgbClr val="262626">
                  <a:tint val="75000"/>
                </a:srgbClr>
              </a:solidFill>
            </a:endParaRPr>
          </a:p>
        </p:txBody>
      </p:sp>
    </p:spTree>
    <p:extLst>
      <p:ext uri="{BB962C8B-B14F-4D97-AF65-F5344CB8AC3E}">
        <p14:creationId xmlns:p14="http://schemas.microsoft.com/office/powerpoint/2010/main" val="1638248001"/>
      </p:ext>
    </p:extLst>
  </p:cSld>
  <p:clrMapOvr>
    <a:masterClrMapping/>
  </p:clrMapOvr>
</p:sld>
</file>

<file path=ppt/theme/theme1.xml><?xml version="1.0" encoding="utf-8"?>
<a:theme xmlns:a="http://schemas.openxmlformats.org/drawingml/2006/main" name="OCIO Simple Presentation_SingleLineBlue_Final">
  <a:themeElements>
    <a:clrScheme name="MyJobCorps">
      <a:dk1>
        <a:srgbClr val="142035"/>
      </a:dk1>
      <a:lt1>
        <a:srgbClr val="FFFFFF"/>
      </a:lt1>
      <a:dk2>
        <a:srgbClr val="2B3B90"/>
      </a:dk2>
      <a:lt2>
        <a:srgbClr val="F3F3F3"/>
      </a:lt2>
      <a:accent1>
        <a:srgbClr val="349ED9"/>
      </a:accent1>
      <a:accent2>
        <a:srgbClr val="D93447"/>
      </a:accent2>
      <a:accent3>
        <a:srgbClr val="24408F"/>
      </a:accent3>
      <a:accent4>
        <a:srgbClr val="C3E9FB"/>
      </a:accent4>
      <a:accent5>
        <a:srgbClr val="E3FC4F"/>
      </a:accent5>
      <a:accent6>
        <a:srgbClr val="45B3E2"/>
      </a:accent6>
      <a:hlink>
        <a:srgbClr val="0069A6"/>
      </a:hlink>
      <a:folHlink>
        <a:srgbClr val="B961A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05ba27-bc3d-41bd-a42b-007624deac75" xsi:nil="true"/>
    <lcf76f155ced4ddcb4097134ff3c332f xmlns="4de5796f-9ad6-484b-bcdb-48ecc4b00915">
      <Terms xmlns="http://schemas.microsoft.com/office/infopath/2007/PartnerControls"/>
    </lcf76f155ced4ddcb4097134ff3c332f>
    <Tag xmlns="4de5796f-9ad6-484b-bcdb-48ecc4b00915" xsi:nil="true"/>
    <Epic_x002f_Topic xmlns="4de5796f-9ad6-484b-bcdb-48ecc4b00915" xsi:nil="true"/>
    <f25e83604d024c9ca8441ee687a49438 xmlns="4de5796f-9ad6-484b-bcdb-48ecc4b00915">
      <Terms xmlns="http://schemas.microsoft.com/office/infopath/2007/PartnerControls"/>
    </f25e83604d024c9ca8441ee687a49438>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AF3BEA99F8469B6CB3554380C8BF" ma:contentTypeVersion="22" ma:contentTypeDescription="Create a new document." ma:contentTypeScope="" ma:versionID="e63b5f9801c9c52ec22d4770cc005da3">
  <xsd:schema xmlns:xsd="http://www.w3.org/2001/XMLSchema" xmlns:xs="http://www.w3.org/2001/XMLSchema" xmlns:p="http://schemas.microsoft.com/office/2006/metadata/properties" xmlns:ns2="4de5796f-9ad6-484b-bcdb-48ecc4b00915" xmlns:ns3="ad05ba27-bc3d-41bd-a42b-007624deac75" targetNamespace="http://schemas.microsoft.com/office/2006/metadata/properties" ma:root="true" ma:fieldsID="9fee1e9e1964b7a540438d2c836ce780" ns2:_="" ns3:_="">
    <xsd:import namespace="4de5796f-9ad6-484b-bcdb-48ecc4b00915"/>
    <xsd:import namespace="ad05ba27-bc3d-41bd-a42b-007624deac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Tag" minOccurs="0"/>
                <xsd:element ref="ns2:Epic_x002f_Topic" minOccurs="0"/>
                <xsd:element ref="ns2:f25e83604d024c9ca8441ee687a49438"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796f-9ad6-484b-bcdb-48ecc4b00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Tag" ma:index="21" nillable="true" ma:displayName="Format"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Meeting"/>
                        <xsd:enumeration value="Reference Material"/>
                        <xsd:enumeration value="Data Validation"/>
                        <xsd:enumeration value="Template"/>
                        <xsd:enumeration value="SOP"/>
                        <xsd:enumeration value="Diagram"/>
                        <xsd:enumeration value="Plan"/>
                        <xsd:enumeration value="Project Management"/>
                        <xsd:enumeration value="Data Discovery"/>
                        <xsd:enumeration value="Requirements Discovery"/>
                        <xsd:enumeration value="Weekly 1:1"/>
                        <xsd:enumeration value="Requirements Analysis"/>
                      </xsd:restriction>
                    </xsd:simpleType>
                  </xsd:union>
                </xsd:simpleType>
              </xsd:element>
            </xsd:sequence>
          </xsd:extension>
        </xsd:complexContent>
      </xsd:complexType>
    </xsd:element>
    <xsd:element name="Epic_x002f_Topic" ma:index="22" nillable="true" ma:displayName="Epic/Topic" ma:format="Dropdown" ma:internalName="Epic_x002f_Topic">
      <xsd:complexType>
        <xsd:complexContent>
          <xsd:extension base="dms:MultiChoice">
            <xsd:sequence>
              <xsd:element name="Value" maxOccurs="unbounded" minOccurs="0" nillable="true">
                <xsd:simpleType>
                  <xsd:restriction base="dms:Choice">
                    <xsd:enumeration value="Authentication"/>
                    <xsd:enumeration value="EIF/Profile"/>
                    <xsd:enumeration value="Digital Application"/>
                    <xsd:enumeration value="Applicant Portal"/>
                    <xsd:enumeration value="Case Management"/>
                    <xsd:enumeration value="OA Manager Dashboard"/>
                    <xsd:enumeration value="AR Dashboard"/>
                    <xsd:enumeration value="AR Support"/>
                    <xsd:enumeration value="Appian Applicant Profile"/>
                    <xsd:enumeration value="652"/>
                    <xsd:enumeration value="653"/>
                    <xsd:enumeration value="UI/UX Design"/>
                    <xsd:enumeration value="Self Help/FAQ"/>
                    <xsd:enumeration value="Communications"/>
                    <xsd:enumeration value="File Management"/>
                    <xsd:enumeration value="OA QA"/>
                    <xsd:enumeration value="CTT/Trade Selection"/>
                    <xsd:enumeration value="Center Assignment"/>
                    <xsd:enumeration value="Eligibility Criteria"/>
                    <xsd:enumeration value="JACS Integration"/>
                    <xsd:enumeration value="Trade And Center"/>
                    <xsd:enumeration value="Admin Support"/>
                    <xsd:enumeration value="Agreements"/>
                    <xsd:enumeration value="QA Review"/>
                    <xsd:enumeration value="Waivers"/>
                    <xsd:enumeration value="Case Summary"/>
                    <xsd:enumeration value="Forms"/>
                    <xsd:enumeration value="Milestones"/>
                  </xsd:restriction>
                </xsd:simpleType>
              </xsd:element>
            </xsd:sequence>
          </xsd:extension>
        </xsd:complexContent>
      </xsd:complexType>
    </xsd:element>
    <xsd:element name="f25e83604d024c9ca8441ee687a49438" ma:index="24" nillable="true" ma:taxonomy="true" ma:internalName="f25e83604d024c9ca8441ee687a49438" ma:taxonomyFieldName="Test" ma:displayName="Test" ma:default="" ma:fieldId="{f25e8360-4d02-4c9c-a844-1ee687a49438}" ma:taxonomyMulti="true" ma:sspId="6d29a467-ccb3-40ae-b171-e388b769af89" ma:termSetId="0c313a30-9442-460b-a5db-03a3f5b34be1" ma:anchorId="00000000-0000-0000-0000-000000000000" ma:open="fals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05ba27-bc3d-41bd-a42b-007624deac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ad0a58-6f7c-4ef9-8020-e799a0d1de24}" ma:internalName="TaxCatchAll" ma:showField="CatchAllData" ma:web="ad05ba27-bc3d-41bd-a42b-007624deac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38C07-FDCF-4024-B6FC-1694732BC4DE}">
  <ds:schemaRefs>
    <ds:schemaRef ds:uri="http://schemas.microsoft.com/sharepoint/v3/contenttype/forms"/>
  </ds:schemaRefs>
</ds:datastoreItem>
</file>

<file path=customXml/itemProps2.xml><?xml version="1.0" encoding="utf-8"?>
<ds:datastoreItem xmlns:ds="http://schemas.openxmlformats.org/officeDocument/2006/customXml" ds:itemID="{E65191B4-C276-481D-BE6F-B47E80196E35}">
  <ds:schemaRefs>
    <ds:schemaRef ds:uri="http://www.w3.org/XML/1998/namespace"/>
    <ds:schemaRef ds:uri="ad05ba27-bc3d-41bd-a42b-007624deac75"/>
    <ds:schemaRef ds:uri="http://schemas.microsoft.com/office/2006/documentManagement/types"/>
    <ds:schemaRef ds:uri="http://purl.org/dc/dcmitype/"/>
    <ds:schemaRef ds:uri="http://schemas.microsoft.com/office/2006/metadata/properties"/>
    <ds:schemaRef ds:uri="http://purl.org/dc/terms/"/>
    <ds:schemaRef ds:uri="http://purl.org/dc/elements/1.1/"/>
    <ds:schemaRef ds:uri="4de5796f-9ad6-484b-bcdb-48ecc4b00915"/>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484E953-DAC1-4929-A3FA-91CC5B5AC342}">
  <ds:schemaRefs>
    <ds:schemaRef ds:uri="4de5796f-9ad6-484b-bcdb-48ecc4b00915"/>
    <ds:schemaRef ds:uri="ad05ba27-bc3d-41bd-a42b-007624dea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de9faa6-9fe1-49b3-9a08-227a296b54a6}" enabled="1" method="Privileged" siteId="{d5fe813e-0caa-432a-b2ac-d555aa91bd1c}" removed="0"/>
</clbl:labelList>
</file>

<file path=docProps/app.xml><?xml version="1.0" encoding="utf-8"?>
<Properties xmlns="http://schemas.openxmlformats.org/officeDocument/2006/extended-properties" xmlns:vt="http://schemas.openxmlformats.org/officeDocument/2006/docPropsVTypes">
  <Template/>
  <TotalTime>0</TotalTime>
  <Words>1904</Words>
  <Application>Microsoft Office PowerPoint</Application>
  <PresentationFormat>On-screen Show (16:9)</PresentationFormat>
  <Paragraphs>150</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Franklin Gothic Book</vt:lpstr>
      <vt:lpstr>Georgia</vt:lpstr>
      <vt:lpstr>OCIO Simple Presentation_SingleLineBlue_Final</vt:lpstr>
      <vt:lpstr>Micro-Training</vt:lpstr>
      <vt:lpstr>What to expect in the MyJobCorps 3.2 release</vt:lpstr>
      <vt:lpstr>Processing Expedited Enrollment Cases in Gateway</vt:lpstr>
      <vt:lpstr>Applicants How applicant data in MyJobCorps Portal trigger Expedited Enrollment criteria</vt:lpstr>
      <vt:lpstr>Admissions Staff How to identify an Expedited Enrollment Cases in MyJobCorps Gateway</vt:lpstr>
      <vt:lpstr>Admissions Staff  Reviewing and validating applicant data in MyJobCorps Gateway</vt:lpstr>
      <vt:lpstr>Admissions Staff  Processing Expedited Enrollment cases in MyJobCorps Gateway for Criteria 1-3</vt:lpstr>
      <vt:lpstr>Admissions Staff  Requesting Background Checks for Expedited Enrollment cases in MyJobCorps Gateway for Criteria 4</vt:lpstr>
      <vt:lpstr>Admissions Staff  Processing Expedited Enrollment cases in MyJobCorps Gateway for Criteria 5-10</vt:lpstr>
      <vt:lpstr>Admissions Staff  Reviewing the completed eligibility status in MyJobCorps Gateway for Criteria 1-10</vt:lpstr>
      <vt:lpstr>Admissions Staff  Confirming eligibility after a student has arrived on center </vt:lpstr>
      <vt:lpstr>3.2 Case Processing Enhancements and New Features</vt:lpstr>
      <vt:lpstr>Readmissions Check </vt:lpstr>
      <vt:lpstr>Routing Changes for Readmit Waivers</vt:lpstr>
      <vt:lpstr>Case Milestones</vt:lpstr>
      <vt:lpstr>Case Workflow Milestones Reference</vt:lpstr>
      <vt:lpstr>Enhanced Communications Log</vt:lpstr>
      <vt:lpstr>New Reports Available in Gateway </vt:lpstr>
      <vt:lpstr>Thank you!</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Labor (DOL)  Enterprise Information Technology Update</dc:title>
  <dc:creator/>
  <cp:lastModifiedBy>Fitzpatrick, Emily [USA]</cp:lastModifiedBy>
  <cp:revision>1</cp:revision>
  <dcterms:created xsi:type="dcterms:W3CDTF">2017-06-15T12:35:29Z</dcterms:created>
  <dcterms:modified xsi:type="dcterms:W3CDTF">2024-09-27T13:33:23Z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0x01010081D7AF3BEA99F8469B6CB3554380C8BF</vt:lpwstr>
  </property>
  <property fmtid="{D5CDD505-2E9C-101B-9397-08002B2CF9AE}" pid="3" name="_dlc_DocIdItemGuid">
    <vt:lpwstr>b8265665-f2b1-4a54-beb8-ae040852554b</vt:lpwstr>
  </property>
  <property fmtid="{D5CDD505-2E9C-101B-9397-08002B2CF9AE}" pid="4" name="MediaServiceImageTags">
    <vt:lpwstr/>
  </property>
  <property fmtid="{D5CDD505-2E9C-101B-9397-08002B2CF9AE}" pid="5" name="Test">
    <vt:lpwstr/>
  </property>
</Properties>
</file>